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6_7045CDF3.xml" ContentType="application/vnd.ms-powerpoint.comments+xml"/>
  <Override PartName="/ppt/notesSlides/notesSlide2.xml" ContentType="application/vnd.openxmlformats-officedocument.presentationml.notesSlide+xml"/>
  <Override PartName="/ppt/comments/modernComment_107_E4FDFB24.xml" ContentType="application/vnd.ms-powerpoint.comments+xml"/>
  <Override PartName="/ppt/notesSlides/notesSlide3.xml" ContentType="application/vnd.openxmlformats-officedocument.presentationml.notesSlide+xml"/>
  <Override PartName="/ppt/comments/modernComment_10F_20FA153.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2" r:id="rId6"/>
    <p:sldId id="263" r:id="rId7"/>
    <p:sldId id="271" r:id="rId8"/>
    <p:sldId id="257" r:id="rId9"/>
    <p:sldId id="258" r:id="rId10"/>
    <p:sldId id="264" r:id="rId11"/>
    <p:sldId id="272" r:id="rId12"/>
    <p:sldId id="267" r:id="rId13"/>
    <p:sldId id="270" r:id="rId14"/>
    <p:sldId id="266"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8CB6AA-A684-6A4D-20D1-678474171D5E}" name="Jose Henry" initials="JH" userId="S::jose.henry58@myhunter.cuny.edu::747116ec-5918-47d7-b205-e99571b7f29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CBF7"/>
    <a:srgbClr val="D0D9D3"/>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530A3-6129-45B1-A940-4F8F6EF968FF}" v="42" dt="2021-10-11T22:03:55.604"/>
    <p1510:client id="{235D958E-AFDC-110A-4B11-894C257075F4}" v="864" dt="2021-10-13T02:19:49.455"/>
    <p1510:client id="{243446A8-038D-2B84-AAAA-2A2D82C868C9}" v="8" dt="2021-10-11T23:58:22.893"/>
    <p1510:client id="{472521CA-A233-E8C5-759E-300DCAF5E37A}" v="575" dt="2021-10-12T00:42:56.153"/>
    <p1510:client id="{5E30406C-9F71-10CB-F618-DF3E2AFFB2ED}" v="306" dt="2021-10-13T22:09:23.782"/>
    <p1510:client id="{5EB72298-E3A3-57EE-AC50-4A7B9693AECA}" v="1" dt="2021-10-13T19:45:59.963"/>
    <p1510:client id="{61D6BE6E-0D2E-4E89-8B6E-BCDD2433456A}" v="37" dt="2021-10-12T00:40:05.771"/>
    <p1510:client id="{6C870853-B575-A189-63D2-4344AF7024D3}" v="272" dt="2021-10-11T21:18:15.786"/>
    <p1510:client id="{98CCA1B4-6DFF-0CA0-8820-D35CEF80FDA7}" v="1117" dt="2021-10-13T13:28:23.617"/>
    <p1510:client id="{9C0408C5-D667-59C4-0D6F-BD5D708F5734}" v="52" dt="2021-10-12T17:33:31.209"/>
    <p1510:client id="{AFF2B14C-501F-E49D-2676-B5816F9D0299}" v="19" dt="2021-10-11T23:43:40.228"/>
    <p1510:client id="{D35B1A62-59B1-E483-0CF0-BB5B58CB9703}" v="54" dt="2021-10-12T17:41:17.430"/>
    <p1510:client id="{DD44CD18-C68E-96A0-ED46-F8B6344D38B9}" v="328" dt="2021-10-20T08:24:24.200"/>
    <p1510:client id="{E5C0193A-0388-54B0-466C-3BB4E65E22FC}" v="868" dt="2021-10-13T03:29:41.972"/>
    <p1510:client id="{EAB4A4E3-66C6-084B-EE63-59B54E75C282}" v="625" dt="2021-10-12T22:59:41.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omments/modernComment_106_7045CDF3.xml><?xml version="1.0" encoding="utf-8"?>
<p188:cmLst xmlns:a="http://schemas.openxmlformats.org/drawingml/2006/main" xmlns:r="http://schemas.openxmlformats.org/officeDocument/2006/relationships" xmlns:p188="http://schemas.microsoft.com/office/powerpoint/2018/8/main">
  <p188:cm id="{B2A8D6E2-E894-4384-A309-9EE3242AE622}" authorId="{288CB6AA-A684-6A4D-20D1-678474171D5E}" status="resolved" created="2021-10-12T02:09:57.079" complete="100000">
    <ac:deMkLst xmlns:ac="http://schemas.microsoft.com/office/drawing/2013/main/command">
      <pc:docMk xmlns:pc="http://schemas.microsoft.com/office/powerpoint/2013/main/command"/>
      <pc:sldMk xmlns:pc="http://schemas.microsoft.com/office/powerpoint/2013/main/command" cId="1883622899" sldId="262"/>
      <ac:spMk id="3" creationId="{677E7C9B-E2A2-4811-9D23-D12391C246CD}"/>
    </ac:deMkLst>
    <p188:replyLst>
      <p188:reply id="{6D5AEBA4-8E68-4A39-8923-6E9134FFCD4C}" authorId="{288CB6AA-A684-6A4D-20D1-678474171D5E}" created="2021-10-12T17:17:04.432">
        <p188:txBody>
          <a:bodyPr/>
          <a:lstStyle/>
          <a:p>
            <a:r>
              <a:rPr lang="en-US"/>
              <a:t>protecting institution vs protecting community</a:t>
            </a:r>
          </a:p>
        </p188:txBody>
      </p188:reply>
    </p188:replyLst>
    <p188:txBody>
      <a:bodyPr/>
      <a:lstStyle/>
      <a:p>
        <a:r>
          <a:rPr lang="en-US"/>
          <a:t>1st red **question may be repetitive to question on last slide** 
2nd red **may be me going on a tangent**</a:t>
        </a:r>
      </a:p>
    </p188:txBody>
  </p188:cm>
</p188:cmLst>
</file>

<file path=ppt/comments/modernComment_107_E4FDFB24.xml><?xml version="1.0" encoding="utf-8"?>
<p188:cmLst xmlns:a="http://schemas.openxmlformats.org/drawingml/2006/main" xmlns:r="http://schemas.openxmlformats.org/officeDocument/2006/relationships" xmlns:p188="http://schemas.microsoft.com/office/powerpoint/2018/8/main">
  <p188:cm id="{3931850F-42B4-4701-B998-5C78F7494D14}" authorId="{288CB6AA-A684-6A4D-20D1-678474171D5E}" status="resolved" created="2021-10-12T02:24:43.306" complete="100000">
    <pc:sldMkLst xmlns:pc="http://schemas.microsoft.com/office/powerpoint/2013/main/command">
      <pc:docMk/>
      <pc:sldMk cId="3841850148" sldId="263"/>
    </pc:sldMkLst>
    <p188:replyLst>
      <p188:reply id="{21892A56-94BC-414E-AC28-B0E2120FBF25}" authorId="{288CB6AA-A684-6A4D-20D1-678474171D5E}" created="2021-10-12T02:33:34.211">
        <p188:txBody>
          <a:bodyPr/>
          <a:lstStyle/>
          <a:p>
            <a:r>
              <a:rPr lang="en-US"/>
              <a:t>https://www.youtube.com/watch?v=ylkKCgEIMws</a:t>
            </a:r>
          </a:p>
        </p188:txBody>
      </p188:reply>
      <p188:reply id="{FDED267E-282E-4934-AE76-F0C179168B96}" authorId="{288CB6AA-A684-6A4D-20D1-678474171D5E}" created="2021-10-12T02:34:23.963">
        <p188:txBody>
          <a:bodyPr/>
          <a:lstStyle/>
          <a:p>
            <a:r>
              <a:rPr lang="en-US"/>
              <a:t>this honestly created more questions for me than answers... (ie. people shouldnt be intentionally left out of research ex. marginalized communities)</a:t>
            </a:r>
          </a:p>
        </p188:txBody>
      </p188:reply>
      <p188:reply id="{1135702E-36F7-4F76-A94D-8BA96ACF29D8}" authorId="{288CB6AA-A684-6A4D-20D1-678474171D5E}" created="2021-10-12T02:36:04.496">
        <p188:txBody>
          <a:bodyPr/>
          <a:lstStyle/>
          <a:p>
            <a:r>
              <a:rPr lang="en-US"/>
              <a:t>principle 3 isnt actually a principle, just mentioned in video</a:t>
            </a:r>
          </a:p>
        </p188:txBody>
      </p188:reply>
    </p188:replyLst>
    <p188:txBody>
      <a:bodyPr/>
      <a:lstStyle/>
      <a:p>
        <a:r>
          <a:rPr lang="en-US"/>
          <a:t>Ask Austin what takes precent **Belmont Report or IRBs (cus book centers on IRBs but we're not doing federal research and most likely wont be taking our research places where IRBs are necessary)</a:t>
        </a:r>
      </a:p>
    </p188:txBody>
  </p188:cm>
</p188:cmLst>
</file>

<file path=ppt/comments/modernComment_10F_20FA153.xml><?xml version="1.0" encoding="utf-8"?>
<p188:cmLst xmlns:a="http://schemas.openxmlformats.org/drawingml/2006/main" xmlns:r="http://schemas.openxmlformats.org/officeDocument/2006/relationships" xmlns:p188="http://schemas.microsoft.com/office/powerpoint/2018/8/main">
  <p188:cm id="{D19E6391-ACAF-404A-AB6E-E6E11A491159}" authorId="{288CB6AA-A684-6A4D-20D1-678474171D5E}" status="resolved" created="2021-10-12T02:24:43.306" complete="100000">
    <pc:sldMkLst xmlns:pc="http://schemas.microsoft.com/office/powerpoint/2013/main/command">
      <pc:docMk/>
      <pc:sldMk cId="3841850148" sldId="263"/>
    </pc:sldMkLst>
    <p188:replyLst>
      <p188:reply id="{21892A56-94BC-414E-AC28-B0E2120FBF25}" authorId="{288CB6AA-A684-6A4D-20D1-678474171D5E}" created="2021-10-12T02:33:34.211">
        <p188:txBody>
          <a:bodyPr/>
          <a:lstStyle/>
          <a:p>
            <a:r>
              <a:rPr lang="en-US"/>
              <a:t>https://www.youtube.com/watch?v=ylkKCgEIMws</a:t>
            </a:r>
          </a:p>
        </p188:txBody>
      </p188:reply>
      <p188:reply id="{FDED267E-282E-4934-AE76-F0C179168B96}" authorId="{288CB6AA-A684-6A4D-20D1-678474171D5E}" created="2021-10-12T02:34:23.963">
        <p188:txBody>
          <a:bodyPr/>
          <a:lstStyle/>
          <a:p>
            <a:r>
              <a:rPr lang="en-US"/>
              <a:t>this honestly created more questions for me than answers... (ie. people shouldnt be intentionally left out of research ex. marginalized communities)</a:t>
            </a:r>
          </a:p>
        </p188:txBody>
      </p188:reply>
      <p188:reply id="{1135702E-36F7-4F76-A94D-8BA96ACF29D8}" authorId="{288CB6AA-A684-6A4D-20D1-678474171D5E}" created="2021-10-12T02:36:04.496">
        <p188:txBody>
          <a:bodyPr/>
          <a:lstStyle/>
          <a:p>
            <a:r>
              <a:rPr lang="en-US"/>
              <a:t>principle 3 isnt actually a principle, just mentioned in video</a:t>
            </a:r>
          </a:p>
        </p188:txBody>
      </p188:reply>
    </p188:replyLst>
    <p188:txBody>
      <a:bodyPr/>
      <a:lstStyle/>
      <a:p>
        <a:r>
          <a:rPr lang="en-US"/>
          <a:t>Ask Austin what takes precent **Belmont Report or IRBs (cus book centers on IRBs but we're not doing federal research and most likely wont be taking our research places where IRBs are necessary)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35EA7-B04B-4FD7-B524-041FDF5B261B}" type="datetimeFigureOut">
              <a:rPr lang="en-US"/>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BD0C6-44D0-4F20-A343-6E01AEBEA67C}" type="slidenum">
              <a:rPr lang="en-US"/>
              <a:t>‹#›</a:t>
            </a:fld>
            <a:endParaRPr lang="en-US"/>
          </a:p>
        </p:txBody>
      </p:sp>
    </p:spTree>
    <p:extLst>
      <p:ext uri="{BB962C8B-B14F-4D97-AF65-F5344CB8AC3E}">
        <p14:creationId xmlns:p14="http://schemas.microsoft.com/office/powerpoint/2010/main" val="5242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Following several questionable research practices </a:t>
            </a:r>
          </a:p>
        </p:txBody>
      </p:sp>
      <p:sp>
        <p:nvSpPr>
          <p:cNvPr id="4" name="Slide Number Placeholder 3"/>
          <p:cNvSpPr>
            <a:spLocks noGrp="1"/>
          </p:cNvSpPr>
          <p:nvPr>
            <p:ph type="sldNum" sz="quarter" idx="5"/>
          </p:nvPr>
        </p:nvSpPr>
        <p:spPr/>
        <p:txBody>
          <a:bodyPr/>
          <a:lstStyle/>
          <a:p>
            <a:fld id="{AC3BD0C6-44D0-4F20-A343-6E01AEBEA67C}" type="slidenum">
              <a:rPr lang="en-US"/>
              <a:t>2</a:t>
            </a:fld>
            <a:endParaRPr lang="en-US"/>
          </a:p>
        </p:txBody>
      </p:sp>
    </p:spTree>
    <p:extLst>
      <p:ext uri="{BB962C8B-B14F-4D97-AF65-F5344CB8AC3E}">
        <p14:creationId xmlns:p14="http://schemas.microsoft.com/office/powerpoint/2010/main" val="402453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Start at 0:30</a:t>
            </a:r>
          </a:p>
        </p:txBody>
      </p:sp>
      <p:sp>
        <p:nvSpPr>
          <p:cNvPr id="4" name="Slide Number Placeholder 3"/>
          <p:cNvSpPr>
            <a:spLocks noGrp="1"/>
          </p:cNvSpPr>
          <p:nvPr>
            <p:ph type="sldNum" sz="quarter" idx="5"/>
          </p:nvPr>
        </p:nvSpPr>
        <p:spPr/>
        <p:txBody>
          <a:bodyPr/>
          <a:lstStyle/>
          <a:p>
            <a:fld id="{AC3BD0C6-44D0-4F20-A343-6E01AEBEA67C}" type="slidenum">
              <a:rPr lang="en-US"/>
              <a:t>3</a:t>
            </a:fld>
            <a:endParaRPr lang="en-US"/>
          </a:p>
        </p:txBody>
      </p:sp>
    </p:spTree>
    <p:extLst>
      <p:ext uri="{BB962C8B-B14F-4D97-AF65-F5344CB8AC3E}">
        <p14:creationId xmlns:p14="http://schemas.microsoft.com/office/powerpoint/2010/main" val="277895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Determinations about justice require scrutiny of participant selection and enrollment processes.</a:t>
            </a:r>
          </a:p>
          <a:p>
            <a:pPr marL="171450" indent="-171450">
              <a:buFont typeface="Arial"/>
              <a:buChar char="•"/>
            </a:pPr>
            <a:r>
              <a:rPr lang="en-US"/>
              <a:t>Sample populations should be selected for reasons related to the problem being studied.</a:t>
            </a:r>
          </a:p>
          <a:p>
            <a:pPr marL="171450" indent="-171450">
              <a:buFont typeface="Arial"/>
              <a:buChar char="•"/>
            </a:pPr>
            <a:r>
              <a:rPr lang="en-US"/>
              <a:t>Particular classes (e.g., welfare patients, racial and ethnic minorities, or persons confined to institutions) are not targeted because of ease of access or manipulability, or for the convenience of the investigators.</a:t>
            </a:r>
          </a:p>
          <a:p>
            <a:pPr marL="171450" indent="-171450">
              <a:buFont typeface="Arial"/>
              <a:buChar char="•"/>
            </a:pPr>
            <a:r>
              <a:rPr lang="en-US"/>
              <a:t>Publicly funded research that leads to the development of therapeutic devices and procedures should</a:t>
            </a:r>
          </a:p>
          <a:p>
            <a:pPr marL="628650" lvl="1" indent="-171450">
              <a:buFont typeface="Arial"/>
              <a:buChar char="•"/>
            </a:pPr>
            <a:r>
              <a:rPr lang="en-US"/>
              <a:t>neither provide advantages to the more affluent in attaining these benefits</a:t>
            </a:r>
          </a:p>
          <a:p>
            <a:pPr marL="628650" lvl="1" indent="-171450">
              <a:buFont typeface="Arial"/>
              <a:buChar char="•"/>
            </a:pPr>
            <a:r>
              <a:rPr lang="en-US"/>
              <a:t>nor unduly involve persons from groups least likely to benefit from the developments.</a:t>
            </a:r>
          </a:p>
          <a:p>
            <a:endParaRPr lang="en-US">
              <a:cs typeface="Calibri"/>
            </a:endParaRPr>
          </a:p>
        </p:txBody>
      </p:sp>
      <p:sp>
        <p:nvSpPr>
          <p:cNvPr id="4" name="Slide Number Placeholder 3"/>
          <p:cNvSpPr>
            <a:spLocks noGrp="1"/>
          </p:cNvSpPr>
          <p:nvPr>
            <p:ph type="sldNum" sz="quarter" idx="5"/>
          </p:nvPr>
        </p:nvSpPr>
        <p:spPr/>
        <p:txBody>
          <a:bodyPr/>
          <a:lstStyle/>
          <a:p>
            <a:fld id="{AC3BD0C6-44D0-4F20-A343-6E01AEBEA67C}" type="slidenum">
              <a:rPr lang="en-US"/>
              <a:t>4</a:t>
            </a:fld>
            <a:endParaRPr lang="en-US"/>
          </a:p>
        </p:txBody>
      </p:sp>
    </p:spTree>
    <p:extLst>
      <p:ext uri="{BB962C8B-B14F-4D97-AF65-F5344CB8AC3E}">
        <p14:creationId xmlns:p14="http://schemas.microsoft.com/office/powerpoint/2010/main" val="1128197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0508-B167-4595-BA62-39F83F6F59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7890BE-7CFA-4350-B61A-A6D32EE77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7E06E5-2899-4398-AC8E-84038D6BA85A}"/>
              </a:ext>
            </a:extLst>
          </p:cNvPr>
          <p:cNvSpPr>
            <a:spLocks noGrp="1"/>
          </p:cNvSpPr>
          <p:nvPr>
            <p:ph type="dt" sz="half" idx="10"/>
          </p:nvPr>
        </p:nvSpPr>
        <p:spPr/>
        <p:txBody>
          <a:bodyPr/>
          <a:lstStyle/>
          <a:p>
            <a:fld id="{E4478C7C-40D9-464E-97EB-54DBF26AEA81}" type="datetimeFigureOut">
              <a:rPr lang="en-US" smtClean="0"/>
              <a:t>10/20/2021</a:t>
            </a:fld>
            <a:endParaRPr lang="en-US"/>
          </a:p>
        </p:txBody>
      </p:sp>
      <p:sp>
        <p:nvSpPr>
          <p:cNvPr id="5" name="Footer Placeholder 4">
            <a:extLst>
              <a:ext uri="{FF2B5EF4-FFF2-40B4-BE49-F238E27FC236}">
                <a16:creationId xmlns:a16="http://schemas.microsoft.com/office/drawing/2014/main" id="{A73F1A66-F933-469E-99CD-717426219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C81B3-2F87-4AC3-85A9-A5FC0E404547}"/>
              </a:ext>
            </a:extLst>
          </p:cNvPr>
          <p:cNvSpPr>
            <a:spLocks noGrp="1"/>
          </p:cNvSpPr>
          <p:nvPr>
            <p:ph type="sldNum" sz="quarter" idx="12"/>
          </p:nvPr>
        </p:nvSpPr>
        <p:spPr/>
        <p:txBody>
          <a:bodyPr/>
          <a:lstStyle/>
          <a:p>
            <a:fld id="{0691F604-4E01-4D58-BEE3-CFED4E2EB043}" type="slidenum">
              <a:rPr lang="en-US" smtClean="0"/>
              <a:t>‹#›</a:t>
            </a:fld>
            <a:endParaRPr lang="en-US"/>
          </a:p>
        </p:txBody>
      </p:sp>
    </p:spTree>
    <p:extLst>
      <p:ext uri="{BB962C8B-B14F-4D97-AF65-F5344CB8AC3E}">
        <p14:creationId xmlns:p14="http://schemas.microsoft.com/office/powerpoint/2010/main" val="17665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98E3-A98C-4DE6-9097-84C9338B5D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C1C9A7-C019-4FAE-B72E-BAE56DFB0F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4D425-F3BC-4847-B187-562C3A87D869}"/>
              </a:ext>
            </a:extLst>
          </p:cNvPr>
          <p:cNvSpPr>
            <a:spLocks noGrp="1"/>
          </p:cNvSpPr>
          <p:nvPr>
            <p:ph type="dt" sz="half" idx="10"/>
          </p:nvPr>
        </p:nvSpPr>
        <p:spPr/>
        <p:txBody>
          <a:bodyPr/>
          <a:lstStyle/>
          <a:p>
            <a:fld id="{E4478C7C-40D9-464E-97EB-54DBF26AEA81}" type="datetimeFigureOut">
              <a:rPr lang="en-US" smtClean="0"/>
              <a:t>10/20/2021</a:t>
            </a:fld>
            <a:endParaRPr lang="en-US"/>
          </a:p>
        </p:txBody>
      </p:sp>
      <p:sp>
        <p:nvSpPr>
          <p:cNvPr id="5" name="Footer Placeholder 4">
            <a:extLst>
              <a:ext uri="{FF2B5EF4-FFF2-40B4-BE49-F238E27FC236}">
                <a16:creationId xmlns:a16="http://schemas.microsoft.com/office/drawing/2014/main" id="{07D911CD-8EE5-4F6A-BD0C-8ABA172C2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D53F5-064D-4247-8E34-51B5EA9AE7EB}"/>
              </a:ext>
            </a:extLst>
          </p:cNvPr>
          <p:cNvSpPr>
            <a:spLocks noGrp="1"/>
          </p:cNvSpPr>
          <p:nvPr>
            <p:ph type="sldNum" sz="quarter" idx="12"/>
          </p:nvPr>
        </p:nvSpPr>
        <p:spPr/>
        <p:txBody>
          <a:bodyPr/>
          <a:lstStyle/>
          <a:p>
            <a:fld id="{0691F604-4E01-4D58-BEE3-CFED4E2EB043}" type="slidenum">
              <a:rPr lang="en-US" smtClean="0"/>
              <a:t>‹#›</a:t>
            </a:fld>
            <a:endParaRPr lang="en-US"/>
          </a:p>
        </p:txBody>
      </p:sp>
    </p:spTree>
    <p:extLst>
      <p:ext uri="{BB962C8B-B14F-4D97-AF65-F5344CB8AC3E}">
        <p14:creationId xmlns:p14="http://schemas.microsoft.com/office/powerpoint/2010/main" val="230113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541F0-9A63-4415-B53B-592BA670FB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D9A790-4E2F-4C9A-90D0-E7FFCAA054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37DA3-EC8C-4DAF-B1DE-8857306A6237}"/>
              </a:ext>
            </a:extLst>
          </p:cNvPr>
          <p:cNvSpPr>
            <a:spLocks noGrp="1"/>
          </p:cNvSpPr>
          <p:nvPr>
            <p:ph type="dt" sz="half" idx="10"/>
          </p:nvPr>
        </p:nvSpPr>
        <p:spPr/>
        <p:txBody>
          <a:bodyPr/>
          <a:lstStyle/>
          <a:p>
            <a:fld id="{E4478C7C-40D9-464E-97EB-54DBF26AEA81}" type="datetimeFigureOut">
              <a:rPr lang="en-US" smtClean="0"/>
              <a:t>10/20/2021</a:t>
            </a:fld>
            <a:endParaRPr lang="en-US"/>
          </a:p>
        </p:txBody>
      </p:sp>
      <p:sp>
        <p:nvSpPr>
          <p:cNvPr id="5" name="Footer Placeholder 4">
            <a:extLst>
              <a:ext uri="{FF2B5EF4-FFF2-40B4-BE49-F238E27FC236}">
                <a16:creationId xmlns:a16="http://schemas.microsoft.com/office/drawing/2014/main" id="{65167164-B161-46BA-84E7-2A029AE05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0B51E-84DA-42AA-BAAB-FA50B4DB966B}"/>
              </a:ext>
            </a:extLst>
          </p:cNvPr>
          <p:cNvSpPr>
            <a:spLocks noGrp="1"/>
          </p:cNvSpPr>
          <p:nvPr>
            <p:ph type="sldNum" sz="quarter" idx="12"/>
          </p:nvPr>
        </p:nvSpPr>
        <p:spPr/>
        <p:txBody>
          <a:bodyPr/>
          <a:lstStyle/>
          <a:p>
            <a:fld id="{0691F604-4E01-4D58-BEE3-CFED4E2EB043}" type="slidenum">
              <a:rPr lang="en-US" smtClean="0"/>
              <a:t>‹#›</a:t>
            </a:fld>
            <a:endParaRPr lang="en-US"/>
          </a:p>
        </p:txBody>
      </p:sp>
    </p:spTree>
    <p:extLst>
      <p:ext uri="{BB962C8B-B14F-4D97-AF65-F5344CB8AC3E}">
        <p14:creationId xmlns:p14="http://schemas.microsoft.com/office/powerpoint/2010/main" val="399353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341B-F479-445A-8CBD-FA5072FDD1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904443-0137-4708-AC37-A246772098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E4F08-F972-4134-966D-6B51F52787E6}"/>
              </a:ext>
            </a:extLst>
          </p:cNvPr>
          <p:cNvSpPr>
            <a:spLocks noGrp="1"/>
          </p:cNvSpPr>
          <p:nvPr>
            <p:ph type="dt" sz="half" idx="10"/>
          </p:nvPr>
        </p:nvSpPr>
        <p:spPr/>
        <p:txBody>
          <a:bodyPr/>
          <a:lstStyle/>
          <a:p>
            <a:fld id="{E4478C7C-40D9-464E-97EB-54DBF26AEA81}" type="datetimeFigureOut">
              <a:rPr lang="en-US" smtClean="0"/>
              <a:t>10/20/2021</a:t>
            </a:fld>
            <a:endParaRPr lang="en-US"/>
          </a:p>
        </p:txBody>
      </p:sp>
      <p:sp>
        <p:nvSpPr>
          <p:cNvPr id="5" name="Footer Placeholder 4">
            <a:extLst>
              <a:ext uri="{FF2B5EF4-FFF2-40B4-BE49-F238E27FC236}">
                <a16:creationId xmlns:a16="http://schemas.microsoft.com/office/drawing/2014/main" id="{BF1C6C50-3C65-4C24-9EDA-8C29767CB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0F5EA-51B8-44D8-9D38-96AEE2291582}"/>
              </a:ext>
            </a:extLst>
          </p:cNvPr>
          <p:cNvSpPr>
            <a:spLocks noGrp="1"/>
          </p:cNvSpPr>
          <p:nvPr>
            <p:ph type="sldNum" sz="quarter" idx="12"/>
          </p:nvPr>
        </p:nvSpPr>
        <p:spPr/>
        <p:txBody>
          <a:bodyPr/>
          <a:lstStyle/>
          <a:p>
            <a:fld id="{0691F604-4E01-4D58-BEE3-CFED4E2EB043}" type="slidenum">
              <a:rPr lang="en-US" smtClean="0"/>
              <a:t>‹#›</a:t>
            </a:fld>
            <a:endParaRPr lang="en-US"/>
          </a:p>
        </p:txBody>
      </p:sp>
    </p:spTree>
    <p:extLst>
      <p:ext uri="{BB962C8B-B14F-4D97-AF65-F5344CB8AC3E}">
        <p14:creationId xmlns:p14="http://schemas.microsoft.com/office/powerpoint/2010/main" val="156760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0471-C277-4EA2-9E4C-FE568946DF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0114B0-8D9B-4DBB-A338-C29C0A3FDA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11BF7D-B814-41BC-BE26-385A311B1C43}"/>
              </a:ext>
            </a:extLst>
          </p:cNvPr>
          <p:cNvSpPr>
            <a:spLocks noGrp="1"/>
          </p:cNvSpPr>
          <p:nvPr>
            <p:ph type="dt" sz="half" idx="10"/>
          </p:nvPr>
        </p:nvSpPr>
        <p:spPr/>
        <p:txBody>
          <a:bodyPr/>
          <a:lstStyle/>
          <a:p>
            <a:fld id="{E4478C7C-40D9-464E-97EB-54DBF26AEA81}" type="datetimeFigureOut">
              <a:rPr lang="en-US" smtClean="0"/>
              <a:t>10/20/2021</a:t>
            </a:fld>
            <a:endParaRPr lang="en-US"/>
          </a:p>
        </p:txBody>
      </p:sp>
      <p:sp>
        <p:nvSpPr>
          <p:cNvPr id="5" name="Footer Placeholder 4">
            <a:extLst>
              <a:ext uri="{FF2B5EF4-FFF2-40B4-BE49-F238E27FC236}">
                <a16:creationId xmlns:a16="http://schemas.microsoft.com/office/drawing/2014/main" id="{4AE248BA-5858-43DA-9B7C-D6E0412EB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9305A-A8DF-4277-B175-B86ED48DACBE}"/>
              </a:ext>
            </a:extLst>
          </p:cNvPr>
          <p:cNvSpPr>
            <a:spLocks noGrp="1"/>
          </p:cNvSpPr>
          <p:nvPr>
            <p:ph type="sldNum" sz="quarter" idx="12"/>
          </p:nvPr>
        </p:nvSpPr>
        <p:spPr/>
        <p:txBody>
          <a:bodyPr/>
          <a:lstStyle/>
          <a:p>
            <a:fld id="{0691F604-4E01-4D58-BEE3-CFED4E2EB043}" type="slidenum">
              <a:rPr lang="en-US" smtClean="0"/>
              <a:t>‹#›</a:t>
            </a:fld>
            <a:endParaRPr lang="en-US"/>
          </a:p>
        </p:txBody>
      </p:sp>
    </p:spTree>
    <p:extLst>
      <p:ext uri="{BB962C8B-B14F-4D97-AF65-F5344CB8AC3E}">
        <p14:creationId xmlns:p14="http://schemas.microsoft.com/office/powerpoint/2010/main" val="316573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579B-9F39-4C19-8BF7-FFAFC717A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426E1-2F5C-451F-9AC4-4DC82592EB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E0744-6A3D-4366-8479-69953FD790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126571-1BAE-452B-9C3D-A0A495035DA1}"/>
              </a:ext>
            </a:extLst>
          </p:cNvPr>
          <p:cNvSpPr>
            <a:spLocks noGrp="1"/>
          </p:cNvSpPr>
          <p:nvPr>
            <p:ph type="dt" sz="half" idx="10"/>
          </p:nvPr>
        </p:nvSpPr>
        <p:spPr/>
        <p:txBody>
          <a:bodyPr/>
          <a:lstStyle/>
          <a:p>
            <a:fld id="{E4478C7C-40D9-464E-97EB-54DBF26AEA81}" type="datetimeFigureOut">
              <a:rPr lang="en-US" smtClean="0"/>
              <a:t>10/20/2021</a:t>
            </a:fld>
            <a:endParaRPr lang="en-US"/>
          </a:p>
        </p:txBody>
      </p:sp>
      <p:sp>
        <p:nvSpPr>
          <p:cNvPr id="6" name="Footer Placeholder 5">
            <a:extLst>
              <a:ext uri="{FF2B5EF4-FFF2-40B4-BE49-F238E27FC236}">
                <a16:creationId xmlns:a16="http://schemas.microsoft.com/office/drawing/2014/main" id="{7007131E-3A60-46EF-9FEA-7F9CF8B227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4F779-708E-4BE5-9063-1DFB7AD212A1}"/>
              </a:ext>
            </a:extLst>
          </p:cNvPr>
          <p:cNvSpPr>
            <a:spLocks noGrp="1"/>
          </p:cNvSpPr>
          <p:nvPr>
            <p:ph type="sldNum" sz="quarter" idx="12"/>
          </p:nvPr>
        </p:nvSpPr>
        <p:spPr/>
        <p:txBody>
          <a:bodyPr/>
          <a:lstStyle/>
          <a:p>
            <a:fld id="{0691F604-4E01-4D58-BEE3-CFED4E2EB043}" type="slidenum">
              <a:rPr lang="en-US" smtClean="0"/>
              <a:t>‹#›</a:t>
            </a:fld>
            <a:endParaRPr lang="en-US"/>
          </a:p>
        </p:txBody>
      </p:sp>
    </p:spTree>
    <p:extLst>
      <p:ext uri="{BB962C8B-B14F-4D97-AF65-F5344CB8AC3E}">
        <p14:creationId xmlns:p14="http://schemas.microsoft.com/office/powerpoint/2010/main" val="36625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BA1F-AFF5-4866-AE02-9EE7FC1B31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6C7237-2249-4601-8FFE-046592F45B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E4771-EC67-4496-A2FE-D6C5E8C256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CA368A-9339-49F4-84CD-D43587027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ED2024-4BFB-4961-AF57-4201280C85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FF743E-D51A-4AA1-8683-E09F3232E27D}"/>
              </a:ext>
            </a:extLst>
          </p:cNvPr>
          <p:cNvSpPr>
            <a:spLocks noGrp="1"/>
          </p:cNvSpPr>
          <p:nvPr>
            <p:ph type="dt" sz="half" idx="10"/>
          </p:nvPr>
        </p:nvSpPr>
        <p:spPr/>
        <p:txBody>
          <a:bodyPr/>
          <a:lstStyle/>
          <a:p>
            <a:fld id="{E4478C7C-40D9-464E-97EB-54DBF26AEA81}" type="datetimeFigureOut">
              <a:rPr lang="en-US" smtClean="0"/>
              <a:t>10/20/2021</a:t>
            </a:fld>
            <a:endParaRPr lang="en-US"/>
          </a:p>
        </p:txBody>
      </p:sp>
      <p:sp>
        <p:nvSpPr>
          <p:cNvPr id="8" name="Footer Placeholder 7">
            <a:extLst>
              <a:ext uri="{FF2B5EF4-FFF2-40B4-BE49-F238E27FC236}">
                <a16:creationId xmlns:a16="http://schemas.microsoft.com/office/drawing/2014/main" id="{938E8361-921D-49E3-BFC3-CC34E6AFAC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E7B47D-E6BD-4481-A0F9-0C13364947E9}"/>
              </a:ext>
            </a:extLst>
          </p:cNvPr>
          <p:cNvSpPr>
            <a:spLocks noGrp="1"/>
          </p:cNvSpPr>
          <p:nvPr>
            <p:ph type="sldNum" sz="quarter" idx="12"/>
          </p:nvPr>
        </p:nvSpPr>
        <p:spPr/>
        <p:txBody>
          <a:bodyPr/>
          <a:lstStyle/>
          <a:p>
            <a:fld id="{0691F604-4E01-4D58-BEE3-CFED4E2EB043}" type="slidenum">
              <a:rPr lang="en-US" smtClean="0"/>
              <a:t>‹#›</a:t>
            </a:fld>
            <a:endParaRPr lang="en-US"/>
          </a:p>
        </p:txBody>
      </p:sp>
    </p:spTree>
    <p:extLst>
      <p:ext uri="{BB962C8B-B14F-4D97-AF65-F5344CB8AC3E}">
        <p14:creationId xmlns:p14="http://schemas.microsoft.com/office/powerpoint/2010/main" val="21729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3FBF-F975-44B4-9193-DE489C0E25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F4222D-7FA9-4767-B065-A7A1100F11E5}"/>
              </a:ext>
            </a:extLst>
          </p:cNvPr>
          <p:cNvSpPr>
            <a:spLocks noGrp="1"/>
          </p:cNvSpPr>
          <p:nvPr>
            <p:ph type="dt" sz="half" idx="10"/>
          </p:nvPr>
        </p:nvSpPr>
        <p:spPr/>
        <p:txBody>
          <a:bodyPr/>
          <a:lstStyle/>
          <a:p>
            <a:fld id="{E4478C7C-40D9-464E-97EB-54DBF26AEA81}" type="datetimeFigureOut">
              <a:rPr lang="en-US" smtClean="0"/>
              <a:t>10/20/2021</a:t>
            </a:fld>
            <a:endParaRPr lang="en-US"/>
          </a:p>
        </p:txBody>
      </p:sp>
      <p:sp>
        <p:nvSpPr>
          <p:cNvPr id="4" name="Footer Placeholder 3">
            <a:extLst>
              <a:ext uri="{FF2B5EF4-FFF2-40B4-BE49-F238E27FC236}">
                <a16:creationId xmlns:a16="http://schemas.microsoft.com/office/drawing/2014/main" id="{2F8B7822-7653-4256-8A00-4972D7513E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18BED6-A36A-4E3F-89A3-9D17F3ADF4AD}"/>
              </a:ext>
            </a:extLst>
          </p:cNvPr>
          <p:cNvSpPr>
            <a:spLocks noGrp="1"/>
          </p:cNvSpPr>
          <p:nvPr>
            <p:ph type="sldNum" sz="quarter" idx="12"/>
          </p:nvPr>
        </p:nvSpPr>
        <p:spPr/>
        <p:txBody>
          <a:bodyPr/>
          <a:lstStyle/>
          <a:p>
            <a:fld id="{0691F604-4E01-4D58-BEE3-CFED4E2EB043}" type="slidenum">
              <a:rPr lang="en-US" smtClean="0"/>
              <a:t>‹#›</a:t>
            </a:fld>
            <a:endParaRPr lang="en-US"/>
          </a:p>
        </p:txBody>
      </p:sp>
    </p:spTree>
    <p:extLst>
      <p:ext uri="{BB962C8B-B14F-4D97-AF65-F5344CB8AC3E}">
        <p14:creationId xmlns:p14="http://schemas.microsoft.com/office/powerpoint/2010/main" val="67605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6AE66-239D-416A-9400-C517B08C14DC}"/>
              </a:ext>
            </a:extLst>
          </p:cNvPr>
          <p:cNvSpPr>
            <a:spLocks noGrp="1"/>
          </p:cNvSpPr>
          <p:nvPr>
            <p:ph type="dt" sz="half" idx="10"/>
          </p:nvPr>
        </p:nvSpPr>
        <p:spPr/>
        <p:txBody>
          <a:bodyPr/>
          <a:lstStyle/>
          <a:p>
            <a:fld id="{E4478C7C-40D9-464E-97EB-54DBF26AEA81}" type="datetimeFigureOut">
              <a:rPr lang="en-US" smtClean="0"/>
              <a:t>10/20/2021</a:t>
            </a:fld>
            <a:endParaRPr lang="en-US"/>
          </a:p>
        </p:txBody>
      </p:sp>
      <p:sp>
        <p:nvSpPr>
          <p:cNvPr id="3" name="Footer Placeholder 2">
            <a:extLst>
              <a:ext uri="{FF2B5EF4-FFF2-40B4-BE49-F238E27FC236}">
                <a16:creationId xmlns:a16="http://schemas.microsoft.com/office/drawing/2014/main" id="{55F86D43-621B-49A3-B66A-A8FC60966B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4BC9D3-0348-4A1D-8413-C528688B2F7E}"/>
              </a:ext>
            </a:extLst>
          </p:cNvPr>
          <p:cNvSpPr>
            <a:spLocks noGrp="1"/>
          </p:cNvSpPr>
          <p:nvPr>
            <p:ph type="sldNum" sz="quarter" idx="12"/>
          </p:nvPr>
        </p:nvSpPr>
        <p:spPr/>
        <p:txBody>
          <a:bodyPr/>
          <a:lstStyle/>
          <a:p>
            <a:fld id="{0691F604-4E01-4D58-BEE3-CFED4E2EB043}" type="slidenum">
              <a:rPr lang="en-US" smtClean="0"/>
              <a:t>‹#›</a:t>
            </a:fld>
            <a:endParaRPr lang="en-US"/>
          </a:p>
        </p:txBody>
      </p:sp>
    </p:spTree>
    <p:extLst>
      <p:ext uri="{BB962C8B-B14F-4D97-AF65-F5344CB8AC3E}">
        <p14:creationId xmlns:p14="http://schemas.microsoft.com/office/powerpoint/2010/main" val="3172912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824F-A6F6-482C-9A92-9CAE0941D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5C8D41-4768-4028-B64E-4B70B6B49A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7384B1-F351-4471-87D5-65A010B97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006DB-7164-4256-9F8F-DA93AD20578C}"/>
              </a:ext>
            </a:extLst>
          </p:cNvPr>
          <p:cNvSpPr>
            <a:spLocks noGrp="1"/>
          </p:cNvSpPr>
          <p:nvPr>
            <p:ph type="dt" sz="half" idx="10"/>
          </p:nvPr>
        </p:nvSpPr>
        <p:spPr/>
        <p:txBody>
          <a:bodyPr/>
          <a:lstStyle/>
          <a:p>
            <a:fld id="{E4478C7C-40D9-464E-97EB-54DBF26AEA81}" type="datetimeFigureOut">
              <a:rPr lang="en-US" smtClean="0"/>
              <a:t>10/20/2021</a:t>
            </a:fld>
            <a:endParaRPr lang="en-US"/>
          </a:p>
        </p:txBody>
      </p:sp>
      <p:sp>
        <p:nvSpPr>
          <p:cNvPr id="6" name="Footer Placeholder 5">
            <a:extLst>
              <a:ext uri="{FF2B5EF4-FFF2-40B4-BE49-F238E27FC236}">
                <a16:creationId xmlns:a16="http://schemas.microsoft.com/office/drawing/2014/main" id="{E9225AF0-81BC-455D-BB77-B3399273BD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94CD4-77D4-4CE1-B11D-8436CA2C7C9A}"/>
              </a:ext>
            </a:extLst>
          </p:cNvPr>
          <p:cNvSpPr>
            <a:spLocks noGrp="1"/>
          </p:cNvSpPr>
          <p:nvPr>
            <p:ph type="sldNum" sz="quarter" idx="12"/>
          </p:nvPr>
        </p:nvSpPr>
        <p:spPr/>
        <p:txBody>
          <a:bodyPr/>
          <a:lstStyle/>
          <a:p>
            <a:fld id="{0691F604-4E01-4D58-BEE3-CFED4E2EB043}" type="slidenum">
              <a:rPr lang="en-US" smtClean="0"/>
              <a:t>‹#›</a:t>
            </a:fld>
            <a:endParaRPr lang="en-US"/>
          </a:p>
        </p:txBody>
      </p:sp>
    </p:spTree>
    <p:extLst>
      <p:ext uri="{BB962C8B-B14F-4D97-AF65-F5344CB8AC3E}">
        <p14:creationId xmlns:p14="http://schemas.microsoft.com/office/powerpoint/2010/main" val="79165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692-16A8-41A6-AD00-3C3A79A9E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39F9E4-69E9-47E6-9504-92556B9BAD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30BE91-3B39-4EA4-A2B2-EA78203B3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0B51EB-70F6-4EDD-8697-4E89417A5E7B}"/>
              </a:ext>
            </a:extLst>
          </p:cNvPr>
          <p:cNvSpPr>
            <a:spLocks noGrp="1"/>
          </p:cNvSpPr>
          <p:nvPr>
            <p:ph type="dt" sz="half" idx="10"/>
          </p:nvPr>
        </p:nvSpPr>
        <p:spPr/>
        <p:txBody>
          <a:bodyPr/>
          <a:lstStyle/>
          <a:p>
            <a:fld id="{E4478C7C-40D9-464E-97EB-54DBF26AEA81}" type="datetimeFigureOut">
              <a:rPr lang="en-US" smtClean="0"/>
              <a:t>10/20/2021</a:t>
            </a:fld>
            <a:endParaRPr lang="en-US"/>
          </a:p>
        </p:txBody>
      </p:sp>
      <p:sp>
        <p:nvSpPr>
          <p:cNvPr id="6" name="Footer Placeholder 5">
            <a:extLst>
              <a:ext uri="{FF2B5EF4-FFF2-40B4-BE49-F238E27FC236}">
                <a16:creationId xmlns:a16="http://schemas.microsoft.com/office/drawing/2014/main" id="{2CB82AF4-87A8-4F82-BD45-8003F7FF20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966CB-8037-4408-A656-E1E9871B485A}"/>
              </a:ext>
            </a:extLst>
          </p:cNvPr>
          <p:cNvSpPr>
            <a:spLocks noGrp="1"/>
          </p:cNvSpPr>
          <p:nvPr>
            <p:ph type="sldNum" sz="quarter" idx="12"/>
          </p:nvPr>
        </p:nvSpPr>
        <p:spPr/>
        <p:txBody>
          <a:bodyPr/>
          <a:lstStyle/>
          <a:p>
            <a:fld id="{0691F604-4E01-4D58-BEE3-CFED4E2EB043}" type="slidenum">
              <a:rPr lang="en-US" smtClean="0"/>
              <a:t>‹#›</a:t>
            </a:fld>
            <a:endParaRPr lang="en-US"/>
          </a:p>
        </p:txBody>
      </p:sp>
    </p:spTree>
    <p:extLst>
      <p:ext uri="{BB962C8B-B14F-4D97-AF65-F5344CB8AC3E}">
        <p14:creationId xmlns:p14="http://schemas.microsoft.com/office/powerpoint/2010/main" val="343718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AD48B-8FAD-4295-AC12-751364BB4D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EF8FB5-3FDA-4D09-B8BF-E620EBE9E4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8C706-1C52-4AB4-94C7-D700690F8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78C7C-40D9-464E-97EB-54DBF26AEA81}" type="datetimeFigureOut">
              <a:rPr lang="en-US" smtClean="0"/>
              <a:t>10/20/2021</a:t>
            </a:fld>
            <a:endParaRPr lang="en-US"/>
          </a:p>
        </p:txBody>
      </p:sp>
      <p:sp>
        <p:nvSpPr>
          <p:cNvPr id="5" name="Footer Placeholder 4">
            <a:extLst>
              <a:ext uri="{FF2B5EF4-FFF2-40B4-BE49-F238E27FC236}">
                <a16:creationId xmlns:a16="http://schemas.microsoft.com/office/drawing/2014/main" id="{19ED4F90-413C-4937-B6FB-99ABB361E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727B6E-21FE-4AC1-9298-6831AD7CB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1F604-4E01-4D58-BEE3-CFED4E2EB043}" type="slidenum">
              <a:rPr lang="en-US" smtClean="0"/>
              <a:t>‹#›</a:t>
            </a:fld>
            <a:endParaRPr lang="en-US"/>
          </a:p>
        </p:txBody>
      </p:sp>
    </p:spTree>
    <p:extLst>
      <p:ext uri="{BB962C8B-B14F-4D97-AF65-F5344CB8AC3E}">
        <p14:creationId xmlns:p14="http://schemas.microsoft.com/office/powerpoint/2010/main" val="2010117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6_7045CDF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ylkKCgEIMws?feature=oembed" TargetMode="External"/><Relationship Id="rId5" Type="http://schemas.openxmlformats.org/officeDocument/2006/relationships/image" Target="../media/image2.jpeg"/><Relationship Id="rId4" Type="http://schemas.microsoft.com/office/2018/10/relationships/comments" Target="../comments/modernComment_107_E4FDFB2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F_20FA15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F92E59D-8BA9-4E58-B669-A8EEB75907FF}"/>
              </a:ext>
            </a:extLst>
          </p:cNvPr>
          <p:cNvPicPr>
            <a:picLocks noChangeAspect="1"/>
          </p:cNvPicPr>
          <p:nvPr/>
        </p:nvPicPr>
        <p:blipFill rotWithShape="1">
          <a:blip r:embed="rId2">
            <a:alphaModFix amt="50000"/>
          </a:blip>
          <a:srcRect t="22022" b="21728"/>
          <a:stretch/>
        </p:blipFill>
        <p:spPr>
          <a:xfrm>
            <a:off x="-1" y="1"/>
            <a:ext cx="12192001" cy="6857999"/>
          </a:xfrm>
          <a:prstGeom prst="rect">
            <a:avLst/>
          </a:prstGeom>
        </p:spPr>
      </p:pic>
      <p:sp>
        <p:nvSpPr>
          <p:cNvPr id="2" name="Title 1">
            <a:extLst>
              <a:ext uri="{FF2B5EF4-FFF2-40B4-BE49-F238E27FC236}">
                <a16:creationId xmlns:a16="http://schemas.microsoft.com/office/drawing/2014/main" id="{96ED22C8-5DC1-4328-BE3D-8F34F846F630}"/>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Bembo" panose="02020502050201020203" pitchFamily="18" charset="0"/>
              </a:rPr>
              <a:t>Ethics in</a:t>
            </a:r>
            <a:br>
              <a:rPr lang="en-US">
                <a:solidFill>
                  <a:srgbClr val="FFFFFF"/>
                </a:solidFill>
                <a:latin typeface="Bembo" panose="02020502050201020203" pitchFamily="18" charset="0"/>
              </a:rPr>
            </a:br>
            <a:r>
              <a:rPr lang="en-US">
                <a:solidFill>
                  <a:srgbClr val="FFFFFF"/>
                </a:solidFill>
                <a:latin typeface="Bembo" panose="02020502050201020203" pitchFamily="18" charset="0"/>
              </a:rPr>
              <a:t>Social Work Research</a:t>
            </a:r>
          </a:p>
        </p:txBody>
      </p:sp>
      <p:sp>
        <p:nvSpPr>
          <p:cNvPr id="7" name="TextBox 6">
            <a:extLst>
              <a:ext uri="{FF2B5EF4-FFF2-40B4-BE49-F238E27FC236}">
                <a16:creationId xmlns:a16="http://schemas.microsoft.com/office/drawing/2014/main" id="{D7BD2F12-A67B-41FE-9C41-9732DEC4AFEA}"/>
              </a:ext>
            </a:extLst>
          </p:cNvPr>
          <p:cNvSpPr txBox="1"/>
          <p:nvPr/>
        </p:nvSpPr>
        <p:spPr>
          <a:xfrm>
            <a:off x="3516811" y="3997727"/>
            <a:ext cx="6097190" cy="338554"/>
          </a:xfrm>
          <a:prstGeom prst="rect">
            <a:avLst/>
          </a:prstGeom>
          <a:noFill/>
        </p:spPr>
        <p:txBody>
          <a:bodyPr wrap="square" lIns="91440" tIns="45720" rIns="91440" bIns="45720" anchor="t">
            <a:spAutoFit/>
          </a:bodyPr>
          <a:lstStyle/>
          <a:p>
            <a:pPr>
              <a:spcAft>
                <a:spcPts val="600"/>
              </a:spcAft>
            </a:pPr>
            <a:r>
              <a:rPr lang="en-US" sz="1600">
                <a:latin typeface="Bembo"/>
                <a:cs typeface="Calibri"/>
              </a:rPr>
              <a:t>Presented by: Irma Cruz, Jose Henry, Mary </a:t>
            </a:r>
            <a:r>
              <a:rPr lang="en-US" sz="1600" err="1">
                <a:latin typeface="Bembo"/>
                <a:cs typeface="Calibri"/>
              </a:rPr>
              <a:t>Miqui</a:t>
            </a:r>
            <a:r>
              <a:rPr lang="en-US" sz="1600">
                <a:latin typeface="Bembo"/>
                <a:cs typeface="Calibri"/>
              </a:rPr>
              <a:t>, Hena Zakir</a:t>
            </a:r>
          </a:p>
        </p:txBody>
      </p:sp>
      <p:sp>
        <p:nvSpPr>
          <p:cNvPr id="6" name="TextBox 5">
            <a:extLst>
              <a:ext uri="{FF2B5EF4-FFF2-40B4-BE49-F238E27FC236}">
                <a16:creationId xmlns:a16="http://schemas.microsoft.com/office/drawing/2014/main" id="{CF85679C-A5EE-466D-BA55-62E9830FC629}"/>
              </a:ext>
            </a:extLst>
          </p:cNvPr>
          <p:cNvSpPr txBox="1"/>
          <p:nvPr/>
        </p:nvSpPr>
        <p:spPr>
          <a:xfrm>
            <a:off x="9555517" y="6134765"/>
            <a:ext cx="6097190" cy="600164"/>
          </a:xfrm>
          <a:prstGeom prst="rect">
            <a:avLst/>
          </a:prstGeom>
          <a:noFill/>
        </p:spPr>
        <p:txBody>
          <a:bodyPr wrap="square" lIns="91440" tIns="45720" rIns="91440" bIns="45720" anchor="t">
            <a:spAutoFit/>
          </a:bodyPr>
          <a:lstStyle/>
          <a:p>
            <a:pPr>
              <a:spcAft>
                <a:spcPts val="600"/>
              </a:spcAft>
            </a:pPr>
            <a:r>
              <a:rPr lang="en-US" sz="1400">
                <a:latin typeface="Bembo"/>
                <a:cs typeface="Calibri"/>
              </a:rPr>
              <a:t>SSW 751 – Social Work Research </a:t>
            </a:r>
          </a:p>
          <a:p>
            <a:pPr>
              <a:spcAft>
                <a:spcPts val="600"/>
              </a:spcAft>
            </a:pPr>
            <a:r>
              <a:rPr lang="en-US" sz="1400">
                <a:latin typeface="Bembo"/>
                <a:cs typeface="Calibri"/>
              </a:rPr>
              <a:t>Austin G. Oswald</a:t>
            </a:r>
          </a:p>
        </p:txBody>
      </p:sp>
      <p:sp>
        <p:nvSpPr>
          <p:cNvPr id="8" name="TextBox 7">
            <a:extLst>
              <a:ext uri="{FF2B5EF4-FFF2-40B4-BE49-F238E27FC236}">
                <a16:creationId xmlns:a16="http://schemas.microsoft.com/office/drawing/2014/main" id="{B5BEC6E5-E707-47B7-94D3-AC624173650A}"/>
              </a:ext>
            </a:extLst>
          </p:cNvPr>
          <p:cNvSpPr txBox="1"/>
          <p:nvPr/>
        </p:nvSpPr>
        <p:spPr>
          <a:xfrm>
            <a:off x="84946" y="6318103"/>
            <a:ext cx="6097190" cy="307777"/>
          </a:xfrm>
          <a:prstGeom prst="rect">
            <a:avLst/>
          </a:prstGeom>
          <a:noFill/>
        </p:spPr>
        <p:txBody>
          <a:bodyPr wrap="square" lIns="91440" tIns="45720" rIns="91440" bIns="45720" anchor="t">
            <a:spAutoFit/>
          </a:bodyPr>
          <a:lstStyle/>
          <a:p>
            <a:pPr>
              <a:spcAft>
                <a:spcPts val="600"/>
              </a:spcAft>
            </a:pPr>
            <a:r>
              <a:rPr lang="en-US" sz="1400">
                <a:latin typeface="Bembo"/>
                <a:cs typeface="Calibri"/>
              </a:rPr>
              <a:t>10/13/2021</a:t>
            </a:r>
          </a:p>
        </p:txBody>
      </p:sp>
    </p:spTree>
    <p:extLst>
      <p:ext uri="{BB962C8B-B14F-4D97-AF65-F5344CB8AC3E}">
        <p14:creationId xmlns:p14="http://schemas.microsoft.com/office/powerpoint/2010/main" val="29890092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4" descr="A picture containing text, furniture, file, chest of drawers&#10;&#10;Description automatically generated">
            <a:extLst>
              <a:ext uri="{FF2B5EF4-FFF2-40B4-BE49-F238E27FC236}">
                <a16:creationId xmlns:a16="http://schemas.microsoft.com/office/drawing/2014/main" id="{614EF300-B346-4639-9BCF-763110E078B4}"/>
              </a:ext>
            </a:extLst>
          </p:cNvPr>
          <p:cNvPicPr>
            <a:picLocks noGrp="1" noChangeAspect="1"/>
          </p:cNvPicPr>
          <p:nvPr>
            <p:ph idx="1"/>
          </p:nvPr>
        </p:nvPicPr>
        <p:blipFill>
          <a:blip r:embed="rId2"/>
          <a:stretch>
            <a:fillRect/>
          </a:stretch>
        </p:blipFill>
        <p:spPr>
          <a:xfrm>
            <a:off x="311456" y="66188"/>
            <a:ext cx="6071658" cy="6735233"/>
          </a:xfrm>
        </p:spPr>
      </p:pic>
      <p:sp>
        <p:nvSpPr>
          <p:cNvPr id="2" name="TextBox 1">
            <a:extLst>
              <a:ext uri="{FF2B5EF4-FFF2-40B4-BE49-F238E27FC236}">
                <a16:creationId xmlns:a16="http://schemas.microsoft.com/office/drawing/2014/main" id="{5F904321-1659-4E77-9514-4D10198C8D6E}"/>
              </a:ext>
            </a:extLst>
          </p:cNvPr>
          <p:cNvSpPr txBox="1"/>
          <p:nvPr/>
        </p:nvSpPr>
        <p:spPr>
          <a:xfrm>
            <a:off x="6800850" y="361950"/>
            <a:ext cx="4252024"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chemeClr val="bg1"/>
                </a:solidFill>
                <a:ea typeface="+mn-lt"/>
                <a:cs typeface="+mn-lt"/>
              </a:rPr>
              <a:t>The purpose of this cartoon is that one can be bias when selecting which file drawer to open. </a:t>
            </a:r>
            <a:endParaRPr lang="en-US" dirty="0">
              <a:solidFill>
                <a:schemeClr val="bg1"/>
              </a:solidFill>
              <a:cs typeface="Calibri" panose="020F0502020204030204"/>
            </a:endParaRPr>
          </a:p>
          <a:p>
            <a:pPr marL="342900" indent="-342900">
              <a:buFont typeface="Arial"/>
              <a:buChar char="•"/>
            </a:pPr>
            <a:endParaRPr lang="en-US" sz="2400" dirty="0">
              <a:solidFill>
                <a:schemeClr val="bg1"/>
              </a:solidFill>
              <a:ea typeface="+mn-lt"/>
              <a:cs typeface="+mn-lt"/>
            </a:endParaRPr>
          </a:p>
          <a:p>
            <a:pPr marL="342900" indent="-342900">
              <a:buFont typeface="Arial"/>
              <a:buChar char="•"/>
            </a:pPr>
            <a:r>
              <a:rPr lang="en-US" sz="2400" dirty="0">
                <a:solidFill>
                  <a:schemeClr val="bg1"/>
                </a:solidFill>
                <a:ea typeface="+mn-lt"/>
                <a:cs typeface="+mn-lt"/>
              </a:rPr>
              <a:t>One can choose to pick whichever facts one likes best.</a:t>
            </a:r>
            <a:endParaRPr lang="en-US">
              <a:solidFill>
                <a:schemeClr val="bg1"/>
              </a:solidFill>
              <a:cs typeface="Calibri"/>
            </a:endParaRPr>
          </a:p>
          <a:p>
            <a:pPr marL="342900" indent="-342900">
              <a:buFont typeface="Arial"/>
              <a:buChar char="•"/>
            </a:pPr>
            <a:endParaRPr lang="en-US" sz="2400" dirty="0">
              <a:solidFill>
                <a:schemeClr val="bg1"/>
              </a:solidFill>
              <a:cs typeface="Calibri"/>
            </a:endParaRPr>
          </a:p>
          <a:p>
            <a:pPr marL="342900" indent="-342900">
              <a:buFont typeface="Arial"/>
              <a:buChar char="•"/>
            </a:pPr>
            <a:r>
              <a:rPr lang="en-US" sz="2400" dirty="0">
                <a:solidFill>
                  <a:schemeClr val="bg1"/>
                </a:solidFill>
                <a:cs typeface="Calibri"/>
              </a:rPr>
              <a:t>However, this method should not be practiced when conducting research. We should not be selective but instead be present and honest throughout the process. </a:t>
            </a:r>
          </a:p>
          <a:p>
            <a:endParaRPr lang="en-US" sz="2400" dirty="0">
              <a:solidFill>
                <a:schemeClr val="bg1"/>
              </a:solidFill>
              <a:cs typeface="Calibri"/>
            </a:endParaRPr>
          </a:p>
          <a:p>
            <a:endParaRPr lang="en-US" sz="2400" dirty="0">
              <a:solidFill>
                <a:schemeClr val="bg1"/>
              </a:solidFill>
              <a:cs typeface="Calibri"/>
            </a:endParaRPr>
          </a:p>
        </p:txBody>
      </p:sp>
    </p:spTree>
    <p:extLst>
      <p:ext uri="{BB962C8B-B14F-4D97-AF65-F5344CB8AC3E}">
        <p14:creationId xmlns:p14="http://schemas.microsoft.com/office/powerpoint/2010/main" val="424124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F26E-6B4B-4DFA-BD32-98F8CDC58ED3}"/>
              </a:ext>
            </a:extLst>
          </p:cNvPr>
          <p:cNvSpPr>
            <a:spLocks noGrp="1"/>
          </p:cNvSpPr>
          <p:nvPr>
            <p:ph type="title"/>
          </p:nvPr>
        </p:nvSpPr>
        <p:spPr>
          <a:ln>
            <a:solidFill>
              <a:srgbClr val="F1CBF7"/>
            </a:solidFill>
          </a:ln>
        </p:spPr>
        <p:txBody>
          <a:bodyPr/>
          <a:lstStyle/>
          <a:p>
            <a:pPr algn="ctr"/>
            <a:r>
              <a:rPr lang="en-US">
                <a:solidFill>
                  <a:schemeClr val="bg1"/>
                </a:solidFill>
                <a:latin typeface="Bembo"/>
              </a:rPr>
              <a:t>Discussion</a:t>
            </a:r>
            <a:endParaRPr lang="en-US">
              <a:solidFill>
                <a:schemeClr val="bg1"/>
              </a:solidFill>
            </a:endParaRPr>
          </a:p>
        </p:txBody>
      </p:sp>
      <p:sp>
        <p:nvSpPr>
          <p:cNvPr id="3" name="Content Placeholder 2">
            <a:extLst>
              <a:ext uri="{FF2B5EF4-FFF2-40B4-BE49-F238E27FC236}">
                <a16:creationId xmlns:a16="http://schemas.microsoft.com/office/drawing/2014/main" id="{677E7C9B-E2A2-4811-9D23-D12391C246CD}"/>
              </a:ext>
            </a:extLst>
          </p:cNvPr>
          <p:cNvSpPr>
            <a:spLocks noGrp="1"/>
          </p:cNvSpPr>
          <p:nvPr>
            <p:ph idx="1"/>
          </p:nvPr>
        </p:nvSpPr>
        <p:spPr>
          <a:xfrm>
            <a:off x="625937" y="4971646"/>
            <a:ext cx="10515600" cy="4351338"/>
          </a:xfrm>
        </p:spPr>
        <p:txBody>
          <a:bodyPr vert="horz" lIns="91440" tIns="45720" rIns="91440" bIns="45720" rtlCol="0" anchor="t">
            <a:normAutofit/>
          </a:bodyPr>
          <a:lstStyle/>
          <a:p>
            <a:pPr marL="0" indent="0" algn="ctr">
              <a:buNone/>
            </a:pPr>
            <a:r>
              <a:rPr lang="en-US" sz="4000">
                <a:solidFill>
                  <a:schemeClr val="bg1"/>
                </a:solidFill>
                <a:latin typeface="Bembo"/>
                <a:cs typeface="Calibri"/>
              </a:rPr>
              <a:t>Are the researchers performing ethically? </a:t>
            </a:r>
          </a:p>
          <a:p>
            <a:pPr marL="0" indent="0" algn="ctr">
              <a:buNone/>
            </a:pPr>
            <a:r>
              <a:rPr lang="en-US" sz="4000">
                <a:solidFill>
                  <a:srgbClr val="F1CBF7"/>
                </a:solidFill>
                <a:latin typeface="Bembo"/>
                <a:cs typeface="Calibri"/>
              </a:rPr>
              <a:t>Explain.</a:t>
            </a:r>
          </a:p>
        </p:txBody>
      </p:sp>
      <p:sp>
        <p:nvSpPr>
          <p:cNvPr id="4" name="TextBox 3">
            <a:extLst>
              <a:ext uri="{FF2B5EF4-FFF2-40B4-BE49-F238E27FC236}">
                <a16:creationId xmlns:a16="http://schemas.microsoft.com/office/drawing/2014/main" id="{F2761AB4-B877-4BFC-987D-C6D9E1C27F89}"/>
              </a:ext>
            </a:extLst>
          </p:cNvPr>
          <p:cNvSpPr txBox="1"/>
          <p:nvPr/>
        </p:nvSpPr>
        <p:spPr>
          <a:xfrm>
            <a:off x="462456" y="1918138"/>
            <a:ext cx="1095703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000">
                <a:solidFill>
                  <a:schemeClr val="bg1"/>
                </a:solidFill>
                <a:latin typeface="Bembo"/>
              </a:rPr>
              <a:t>Two social work students decide to carry out their class research project by observing the nocturnal activities at a shelter for the homeless. The shelter has a limited number of beds and cannot accommodate everyone seeking housing. The two students show up and wait in line early enough to get beds and then watch and record the goings on at night while they pretend to be asleep. </a:t>
            </a:r>
            <a:endParaRPr lang="en-US" sz="2000">
              <a:solidFill>
                <a:schemeClr val="bg1"/>
              </a:solidFill>
              <a:latin typeface="Bembo"/>
              <a:cs typeface="Calibri"/>
            </a:endParaRPr>
          </a:p>
          <a:p>
            <a:pPr marL="342900" indent="-342900">
              <a:buAutoNum type="arabicPeriod"/>
            </a:pPr>
            <a:r>
              <a:rPr lang="en-US" sz="2000">
                <a:solidFill>
                  <a:schemeClr val="bg1"/>
                </a:solidFill>
                <a:latin typeface="Bembo"/>
                <a:ea typeface="+mn-lt"/>
                <a:cs typeface="+mn-lt"/>
              </a:rPr>
              <a:t>A community organizer decides to observe and interview people and write about a demonstration against police brutality that is expected to be a lawful. The demonstration unexpectedly becomes violent, and property is destroyed. Law enforcement officials show up and demand that the organizer identify people observed breaking the law. Rather than risk arrest as an accomplice after the fact, the organizer complies.</a:t>
            </a:r>
            <a:endParaRPr lang="en-US" sz="2000">
              <a:solidFill>
                <a:schemeClr val="bg1"/>
              </a:solidFill>
              <a:latin typeface="Bembo"/>
              <a:cs typeface="Calibri"/>
            </a:endParaRPr>
          </a:p>
        </p:txBody>
      </p:sp>
    </p:spTree>
    <p:extLst>
      <p:ext uri="{BB962C8B-B14F-4D97-AF65-F5344CB8AC3E}">
        <p14:creationId xmlns:p14="http://schemas.microsoft.com/office/powerpoint/2010/main" val="334889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F26E-6B4B-4DFA-BD32-98F8CDC58ED3}"/>
              </a:ext>
            </a:extLst>
          </p:cNvPr>
          <p:cNvSpPr>
            <a:spLocks noGrp="1"/>
          </p:cNvSpPr>
          <p:nvPr>
            <p:ph type="title"/>
          </p:nvPr>
        </p:nvSpPr>
        <p:spPr>
          <a:ln>
            <a:solidFill>
              <a:srgbClr val="F1CBF7"/>
            </a:solidFill>
          </a:ln>
        </p:spPr>
        <p:txBody>
          <a:bodyPr/>
          <a:lstStyle/>
          <a:p>
            <a:pPr algn="ctr"/>
            <a:r>
              <a:rPr lang="en-US">
                <a:solidFill>
                  <a:schemeClr val="bg1"/>
                </a:solidFill>
                <a:latin typeface="Bembo"/>
              </a:rPr>
              <a:t>Closing</a:t>
            </a:r>
            <a:endParaRPr lang="en-US">
              <a:solidFill>
                <a:schemeClr val="bg1"/>
              </a:solidFill>
              <a:cs typeface="Calibri Light"/>
            </a:endParaRPr>
          </a:p>
        </p:txBody>
      </p:sp>
      <p:sp>
        <p:nvSpPr>
          <p:cNvPr id="3" name="Content Placeholder 2">
            <a:extLst>
              <a:ext uri="{FF2B5EF4-FFF2-40B4-BE49-F238E27FC236}">
                <a16:creationId xmlns:a16="http://schemas.microsoft.com/office/drawing/2014/main" id="{677E7C9B-E2A2-4811-9D23-D12391C246CD}"/>
              </a:ext>
            </a:extLst>
          </p:cNvPr>
          <p:cNvSpPr>
            <a:spLocks noGrp="1"/>
          </p:cNvSpPr>
          <p:nvPr>
            <p:ph idx="1"/>
          </p:nvPr>
        </p:nvSpPr>
        <p:spPr>
          <a:xfrm>
            <a:off x="837836" y="2137860"/>
            <a:ext cx="10515600" cy="4351338"/>
          </a:xfrm>
        </p:spPr>
        <p:txBody>
          <a:bodyPr vert="horz" lIns="91440" tIns="45720" rIns="91440" bIns="45720" rtlCol="0" anchor="t">
            <a:normAutofit/>
          </a:bodyPr>
          <a:lstStyle/>
          <a:p>
            <a:pPr marL="571500" indent="-571500"/>
            <a:r>
              <a:rPr lang="en-US" sz="4000" dirty="0">
                <a:solidFill>
                  <a:schemeClr val="bg1"/>
                </a:solidFill>
                <a:latin typeface="Bembo"/>
                <a:cs typeface="Calibri" panose="020F0502020204030204"/>
              </a:rPr>
              <a:t>Why is it difficult to enforce ethics in research?</a:t>
            </a:r>
            <a:endParaRPr lang="en-US" dirty="0">
              <a:solidFill>
                <a:schemeClr val="bg1"/>
              </a:solidFill>
              <a:latin typeface="Calibri" panose="020F0502020204030204"/>
              <a:cs typeface="Calibri" panose="020F0502020204030204"/>
            </a:endParaRPr>
          </a:p>
          <a:p>
            <a:pPr marL="571500" indent="-571500"/>
            <a:r>
              <a:rPr lang="en-US" sz="4000" dirty="0">
                <a:solidFill>
                  <a:schemeClr val="bg1"/>
                </a:solidFill>
                <a:latin typeface="Bembo"/>
                <a:cs typeface="Calibri" panose="020F0502020204030204"/>
              </a:rPr>
              <a:t>Should the rules for Human Research be more specific? </a:t>
            </a:r>
          </a:p>
          <a:p>
            <a:pPr marL="1028700" lvl="1"/>
            <a:r>
              <a:rPr lang="en-US" sz="3600" dirty="0">
                <a:solidFill>
                  <a:schemeClr val="accent6">
                    <a:lumMod val="40000"/>
                    <a:lumOff val="60000"/>
                  </a:schemeClr>
                </a:solidFill>
                <a:latin typeface="Bembo"/>
                <a:cs typeface="Calibri" panose="020F0502020204030204"/>
              </a:rPr>
              <a:t>Think about the potential loopholes that exist within the Belmont Report</a:t>
            </a:r>
          </a:p>
          <a:p>
            <a:pPr marL="571500" indent="-571500"/>
            <a:r>
              <a:rPr lang="en-US" sz="4000" dirty="0">
                <a:solidFill>
                  <a:schemeClr val="bg1"/>
                </a:solidFill>
                <a:latin typeface="Bembo"/>
                <a:cs typeface="Calibri" panose="020F0502020204030204"/>
              </a:rPr>
              <a:t>How can we ensure our study respects the rights of participants?</a:t>
            </a:r>
            <a:endParaRPr lang="en-US" dirty="0">
              <a:solidFill>
                <a:schemeClr val="bg1"/>
              </a:solidFill>
              <a:cs typeface="Calibri"/>
            </a:endParaRPr>
          </a:p>
        </p:txBody>
      </p:sp>
    </p:spTree>
    <p:extLst>
      <p:ext uri="{BB962C8B-B14F-4D97-AF65-F5344CB8AC3E}">
        <p14:creationId xmlns:p14="http://schemas.microsoft.com/office/powerpoint/2010/main" val="4089739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F26E-6B4B-4DFA-BD32-98F8CDC58ED3}"/>
              </a:ext>
            </a:extLst>
          </p:cNvPr>
          <p:cNvSpPr>
            <a:spLocks noGrp="1"/>
          </p:cNvSpPr>
          <p:nvPr>
            <p:ph type="title"/>
          </p:nvPr>
        </p:nvSpPr>
        <p:spPr>
          <a:ln>
            <a:solidFill>
              <a:srgbClr val="F1CBF7"/>
            </a:solidFill>
          </a:ln>
        </p:spPr>
        <p:txBody>
          <a:bodyPr/>
          <a:lstStyle/>
          <a:p>
            <a:pPr algn="ctr"/>
            <a:r>
              <a:rPr lang="en-US">
                <a:solidFill>
                  <a:schemeClr val="bg1"/>
                </a:solidFill>
                <a:latin typeface="Bembo"/>
              </a:rPr>
              <a:t>Ice Breaker</a:t>
            </a:r>
            <a:endParaRPr lang="en-US">
              <a:solidFill>
                <a:schemeClr val="bg1"/>
              </a:solidFill>
              <a:cs typeface="Calibri Light"/>
            </a:endParaRPr>
          </a:p>
        </p:txBody>
      </p:sp>
      <p:sp>
        <p:nvSpPr>
          <p:cNvPr id="3" name="Content Placeholder 2">
            <a:extLst>
              <a:ext uri="{FF2B5EF4-FFF2-40B4-BE49-F238E27FC236}">
                <a16:creationId xmlns:a16="http://schemas.microsoft.com/office/drawing/2014/main" id="{677E7C9B-E2A2-4811-9D23-D12391C246CD}"/>
              </a:ext>
            </a:extLst>
          </p:cNvPr>
          <p:cNvSpPr>
            <a:spLocks noGrp="1"/>
          </p:cNvSpPr>
          <p:nvPr>
            <p:ph idx="1"/>
          </p:nvPr>
        </p:nvSpPr>
        <p:spPr>
          <a:xfrm>
            <a:off x="877957" y="2081072"/>
            <a:ext cx="10515600" cy="4351338"/>
          </a:xfrm>
        </p:spPr>
        <p:txBody>
          <a:bodyPr vert="horz" lIns="91440" tIns="45720" rIns="91440" bIns="45720" rtlCol="0" anchor="t">
            <a:normAutofit/>
          </a:bodyPr>
          <a:lstStyle/>
          <a:p>
            <a:r>
              <a:rPr lang="en-US" sz="4000" dirty="0">
                <a:solidFill>
                  <a:schemeClr val="bg1"/>
                </a:solidFill>
                <a:latin typeface="Bembo"/>
                <a:cs typeface="Calibri" panose="020F0502020204030204"/>
              </a:rPr>
              <a:t>What is Ethics? </a:t>
            </a:r>
          </a:p>
          <a:p>
            <a:r>
              <a:rPr lang="en-US" sz="4000" dirty="0">
                <a:solidFill>
                  <a:schemeClr val="bg1"/>
                </a:solidFill>
                <a:latin typeface="Bembo"/>
                <a:cs typeface="Calibri" panose="020F0502020204030204"/>
              </a:rPr>
              <a:t>Why is Ethics a concern when conducting Social Work Research?</a:t>
            </a:r>
          </a:p>
          <a:p>
            <a:pPr marL="0" indent="0">
              <a:buNone/>
            </a:pPr>
            <a:endParaRPr lang="en-US" sz="4000" dirty="0">
              <a:solidFill>
                <a:schemeClr val="bg1"/>
              </a:solidFill>
              <a:latin typeface="Bembo"/>
              <a:cs typeface="Calibri" panose="020F0502020204030204"/>
            </a:endParaRPr>
          </a:p>
        </p:txBody>
      </p:sp>
    </p:spTree>
    <p:extLst>
      <p:ext uri="{BB962C8B-B14F-4D97-AF65-F5344CB8AC3E}">
        <p14:creationId xmlns:p14="http://schemas.microsoft.com/office/powerpoint/2010/main" val="1883622899"/>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F26E-6B4B-4DFA-BD32-98F8CDC58ED3}"/>
              </a:ext>
            </a:extLst>
          </p:cNvPr>
          <p:cNvSpPr>
            <a:spLocks noGrp="1"/>
          </p:cNvSpPr>
          <p:nvPr>
            <p:ph type="title"/>
          </p:nvPr>
        </p:nvSpPr>
        <p:spPr>
          <a:ln>
            <a:solidFill>
              <a:srgbClr val="F1CBF7"/>
            </a:solidFill>
          </a:ln>
        </p:spPr>
        <p:txBody>
          <a:bodyPr/>
          <a:lstStyle/>
          <a:p>
            <a:pPr algn="ctr"/>
            <a:r>
              <a:rPr lang="en-US">
                <a:solidFill>
                  <a:schemeClr val="bg1"/>
                </a:solidFill>
                <a:latin typeface="Bembo"/>
              </a:rPr>
              <a:t>Belmont Report </a:t>
            </a:r>
            <a:endParaRPr lang="en-US">
              <a:solidFill>
                <a:schemeClr val="bg1"/>
              </a:solidFill>
            </a:endParaRPr>
          </a:p>
        </p:txBody>
      </p:sp>
      <p:sp>
        <p:nvSpPr>
          <p:cNvPr id="3" name="Content Placeholder 2">
            <a:extLst>
              <a:ext uri="{FF2B5EF4-FFF2-40B4-BE49-F238E27FC236}">
                <a16:creationId xmlns:a16="http://schemas.microsoft.com/office/drawing/2014/main" id="{677E7C9B-E2A2-4811-9D23-D12391C246CD}"/>
              </a:ext>
            </a:extLst>
          </p:cNvPr>
          <p:cNvSpPr>
            <a:spLocks noGrp="1"/>
          </p:cNvSpPr>
          <p:nvPr>
            <p:ph idx="1"/>
          </p:nvPr>
        </p:nvSpPr>
        <p:spPr>
          <a:xfrm>
            <a:off x="533400" y="1865381"/>
            <a:ext cx="10515600" cy="4351338"/>
          </a:xfrm>
        </p:spPr>
        <p:txBody>
          <a:bodyPr vert="horz" lIns="91440" tIns="45720" rIns="91440" bIns="45720" rtlCol="0" anchor="t">
            <a:normAutofit/>
          </a:bodyPr>
          <a:lstStyle/>
          <a:p>
            <a:r>
              <a:rPr lang="en-US">
                <a:ea typeface="+mn-lt"/>
                <a:cs typeface="+mn-lt"/>
              </a:rPr>
              <a:t>Principle 1 : Respect for Human Beings Principle 2 : Beneficence </a:t>
            </a:r>
            <a:r>
              <a:rPr lang="en-US">
                <a:solidFill>
                  <a:srgbClr val="FF0000"/>
                </a:solidFill>
                <a:ea typeface="+mn-lt"/>
                <a:cs typeface="+mn-lt"/>
              </a:rPr>
              <a:t>Principle 3 : Research Merit and Integrity Principle</a:t>
            </a:r>
            <a:r>
              <a:rPr lang="en-US">
                <a:ea typeface="+mn-lt"/>
                <a:cs typeface="+mn-lt"/>
              </a:rPr>
              <a:t> 4 : Justice</a:t>
            </a:r>
            <a:endParaRPr lang="en-US"/>
          </a:p>
        </p:txBody>
      </p:sp>
      <p:pic>
        <p:nvPicPr>
          <p:cNvPr id="4" name="Picture 4">
            <a:hlinkClick r:id="" action="ppaction://media"/>
            <a:extLst>
              <a:ext uri="{FF2B5EF4-FFF2-40B4-BE49-F238E27FC236}">
                <a16:creationId xmlns:a16="http://schemas.microsoft.com/office/drawing/2014/main" id="{7B62A404-DD63-4D10-9BD8-3B6DC91E43CF}"/>
              </a:ext>
            </a:extLst>
          </p:cNvPr>
          <p:cNvPicPr>
            <a:picLocks noRot="1" noChangeAspect="1"/>
          </p:cNvPicPr>
          <p:nvPr>
            <a:videoFile r:link="rId1"/>
          </p:nvPr>
        </p:nvPicPr>
        <p:blipFill>
          <a:blip r:embed="rId5"/>
          <a:stretch>
            <a:fillRect/>
          </a:stretch>
        </p:blipFill>
        <p:spPr>
          <a:xfrm>
            <a:off x="1" y="-3727"/>
            <a:ext cx="12191999" cy="6838949"/>
          </a:xfrm>
          <a:prstGeom prst="rect">
            <a:avLst/>
          </a:prstGeom>
        </p:spPr>
      </p:pic>
      <p:sp>
        <p:nvSpPr>
          <p:cNvPr id="6" name="Title 1">
            <a:extLst>
              <a:ext uri="{FF2B5EF4-FFF2-40B4-BE49-F238E27FC236}">
                <a16:creationId xmlns:a16="http://schemas.microsoft.com/office/drawing/2014/main" id="{35C4262E-8B01-41E9-90B0-AF94F3013489}"/>
              </a:ext>
            </a:extLst>
          </p:cNvPr>
          <p:cNvSpPr txBox="1">
            <a:spLocks/>
          </p:cNvSpPr>
          <p:nvPr/>
        </p:nvSpPr>
        <p:spPr>
          <a:xfrm>
            <a:off x="2973092" y="123610"/>
            <a:ext cx="6240652" cy="660429"/>
          </a:xfrm>
          <a:prstGeom prst="rect">
            <a:avLst/>
          </a:prstGeom>
          <a:ln>
            <a:solidFill>
              <a:srgbClr val="F1CBF7"/>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Bembo"/>
              </a:rPr>
              <a:t>Start @ 0:30 secs</a:t>
            </a:r>
            <a:endParaRPr lang="en-US" dirty="0">
              <a:solidFill>
                <a:schemeClr val="bg1"/>
              </a:solidFill>
            </a:endParaRPr>
          </a:p>
        </p:txBody>
      </p:sp>
    </p:spTree>
    <p:extLst>
      <p:ext uri="{BB962C8B-B14F-4D97-AF65-F5344CB8AC3E}">
        <p14:creationId xmlns:p14="http://schemas.microsoft.com/office/powerpoint/2010/main" val="3841850148"/>
      </p:ext>
    </p:extLst>
  </p:cSld>
  <p:clrMapOvr>
    <a:masterClrMapping/>
  </p:clrMapOvr>
  <p:extLst>
    <p:ext uri="{6950BFC3-D8DA-4A85-94F7-54DA5524770B}">
      <p188:commentRel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F26E-6B4B-4DFA-BD32-98F8CDC58ED3}"/>
              </a:ext>
            </a:extLst>
          </p:cNvPr>
          <p:cNvSpPr>
            <a:spLocks noGrp="1"/>
          </p:cNvSpPr>
          <p:nvPr>
            <p:ph type="title"/>
          </p:nvPr>
        </p:nvSpPr>
        <p:spPr>
          <a:ln>
            <a:solidFill>
              <a:srgbClr val="F1CBF7"/>
            </a:solidFill>
          </a:ln>
        </p:spPr>
        <p:txBody>
          <a:bodyPr/>
          <a:lstStyle/>
          <a:p>
            <a:pPr algn="ctr"/>
            <a:r>
              <a:rPr lang="en-US">
                <a:solidFill>
                  <a:schemeClr val="bg1"/>
                </a:solidFill>
                <a:latin typeface="Bembo"/>
              </a:rPr>
              <a:t>Belmont Report </a:t>
            </a:r>
            <a:endParaRPr lang="en-US">
              <a:solidFill>
                <a:schemeClr val="bg1"/>
              </a:solidFill>
            </a:endParaRPr>
          </a:p>
        </p:txBody>
      </p:sp>
      <p:sp>
        <p:nvSpPr>
          <p:cNvPr id="3" name="Content Placeholder 2">
            <a:extLst>
              <a:ext uri="{FF2B5EF4-FFF2-40B4-BE49-F238E27FC236}">
                <a16:creationId xmlns:a16="http://schemas.microsoft.com/office/drawing/2014/main" id="{677E7C9B-E2A2-4811-9D23-D12391C246CD}"/>
              </a:ext>
            </a:extLst>
          </p:cNvPr>
          <p:cNvSpPr>
            <a:spLocks noGrp="1"/>
          </p:cNvSpPr>
          <p:nvPr>
            <p:ph idx="1"/>
          </p:nvPr>
        </p:nvSpPr>
        <p:spPr>
          <a:xfrm>
            <a:off x="838200" y="1838877"/>
            <a:ext cx="10515600" cy="4351338"/>
          </a:xfrm>
        </p:spPr>
        <p:txBody>
          <a:bodyPr vert="horz" lIns="91440" tIns="45720" rIns="91440" bIns="45720" rtlCol="0" anchor="t">
            <a:noAutofit/>
          </a:bodyPr>
          <a:lstStyle/>
          <a:p>
            <a:r>
              <a:rPr lang="en-US" sz="2500">
                <a:solidFill>
                  <a:schemeClr val="bg1"/>
                </a:solidFill>
                <a:latin typeface="Bembo"/>
                <a:ea typeface="+mn-lt"/>
                <a:cs typeface="+mn-lt"/>
              </a:rPr>
              <a:t>Principle 1 : Respect for Human Beings</a:t>
            </a:r>
            <a:endParaRPr lang="en-US" sz="2500">
              <a:solidFill>
                <a:schemeClr val="bg1"/>
              </a:solidFill>
              <a:latin typeface="Bembo"/>
            </a:endParaRPr>
          </a:p>
          <a:p>
            <a:pPr lvl="1"/>
            <a:r>
              <a:rPr lang="en-US" sz="2500">
                <a:solidFill>
                  <a:schemeClr val="bg1"/>
                </a:solidFill>
                <a:latin typeface="Bembo"/>
                <a:cs typeface="Calibri"/>
              </a:rPr>
              <a:t>Participants acting voluntarily and their rights are respected </a:t>
            </a:r>
            <a:r>
              <a:rPr lang="en-US" sz="2500">
                <a:latin typeface="Bembo"/>
                <a:cs typeface="Calibri"/>
              </a:rPr>
              <a:t> </a:t>
            </a:r>
            <a:endParaRPr lang="en-US" sz="2500">
              <a:latin typeface="Bembo"/>
            </a:endParaRPr>
          </a:p>
          <a:p>
            <a:r>
              <a:rPr lang="en-US" sz="2500">
                <a:solidFill>
                  <a:schemeClr val="bg1"/>
                </a:solidFill>
                <a:latin typeface="Bembo"/>
                <a:ea typeface="+mn-lt"/>
                <a:cs typeface="+mn-lt"/>
              </a:rPr>
              <a:t>Principle 2 : Beneficence</a:t>
            </a:r>
          </a:p>
          <a:p>
            <a:pPr lvl="1"/>
            <a:r>
              <a:rPr lang="en-US" sz="2500">
                <a:solidFill>
                  <a:schemeClr val="bg1"/>
                </a:solidFill>
                <a:latin typeface="Bembo"/>
                <a:ea typeface="+mn-lt"/>
                <a:cs typeface="+mn-lt"/>
              </a:rPr>
              <a:t>Research is done holistically and doesn’t solely benefit researcher</a:t>
            </a:r>
          </a:p>
          <a:p>
            <a:pPr lvl="1"/>
            <a:r>
              <a:rPr lang="en-US" sz="2500">
                <a:solidFill>
                  <a:schemeClr val="bg1"/>
                </a:solidFill>
                <a:latin typeface="Bembo"/>
                <a:ea typeface="+mn-lt"/>
                <a:cs typeface="+mn-lt"/>
              </a:rPr>
              <a:t>Research doesn’t put participants at risk</a:t>
            </a:r>
          </a:p>
          <a:p>
            <a:r>
              <a:rPr lang="en-US" sz="2500">
                <a:solidFill>
                  <a:schemeClr val="bg1"/>
                </a:solidFill>
                <a:latin typeface="Bembo"/>
                <a:ea typeface="+mn-lt"/>
                <a:cs typeface="+mn-lt"/>
              </a:rPr>
              <a:t>Principle 3: Justice</a:t>
            </a:r>
          </a:p>
          <a:p>
            <a:pPr lvl="1"/>
            <a:r>
              <a:rPr lang="en-US" sz="2500">
                <a:solidFill>
                  <a:schemeClr val="bg1"/>
                </a:solidFill>
                <a:latin typeface="Bembo"/>
                <a:ea typeface="+mn-lt"/>
                <a:cs typeface="+mn-lt"/>
              </a:rPr>
              <a:t>Research is inclusive &amp; the burdens of research doesn’t outweigh the benefits</a:t>
            </a:r>
          </a:p>
          <a:p>
            <a:r>
              <a:rPr lang="en-US" sz="2500">
                <a:solidFill>
                  <a:schemeClr val="accent6">
                    <a:lumMod val="40000"/>
                    <a:lumOff val="60000"/>
                  </a:schemeClr>
                </a:solidFill>
                <a:latin typeface="Bembo"/>
                <a:ea typeface="+mn-lt"/>
                <a:cs typeface="+mn-lt"/>
              </a:rPr>
              <a:t>AU: Principle 4 : Research Merit and Integrity Principle</a:t>
            </a:r>
          </a:p>
          <a:p>
            <a:pPr lvl="2"/>
            <a:r>
              <a:rPr lang="en-US" sz="2500">
                <a:solidFill>
                  <a:schemeClr val="accent6">
                    <a:lumMod val="40000"/>
                    <a:lumOff val="60000"/>
                  </a:schemeClr>
                </a:solidFill>
                <a:latin typeface="Bembo"/>
                <a:ea typeface="+mn-lt"/>
                <a:cs typeface="+mn-lt"/>
              </a:rPr>
              <a:t>Researchers must be experienced and competent</a:t>
            </a:r>
          </a:p>
          <a:p>
            <a:pPr lvl="2"/>
            <a:r>
              <a:rPr lang="en-US" sz="2500">
                <a:solidFill>
                  <a:schemeClr val="accent6">
                    <a:lumMod val="40000"/>
                    <a:lumOff val="60000"/>
                  </a:schemeClr>
                </a:solidFill>
                <a:latin typeface="Bembo"/>
                <a:ea typeface="+mn-lt"/>
                <a:cs typeface="+mn-lt"/>
              </a:rPr>
              <a:t>Research should be well designed, and outcomes are clear to everyone involved</a:t>
            </a:r>
          </a:p>
          <a:p>
            <a:pPr marL="914400" lvl="2" indent="0">
              <a:buNone/>
            </a:pPr>
            <a:endParaRPr lang="en-US" sz="2500">
              <a:solidFill>
                <a:schemeClr val="bg1"/>
              </a:solidFill>
              <a:latin typeface="Bembo"/>
              <a:ea typeface="+mn-lt"/>
              <a:cs typeface="+mn-lt"/>
            </a:endParaRPr>
          </a:p>
          <a:p>
            <a:pPr lvl="3"/>
            <a:endParaRPr lang="en-US" sz="2500">
              <a:solidFill>
                <a:schemeClr val="bg1"/>
              </a:solidFill>
              <a:latin typeface="Bembo"/>
              <a:cs typeface="Calibri"/>
            </a:endParaRPr>
          </a:p>
        </p:txBody>
      </p:sp>
      <p:sp>
        <p:nvSpPr>
          <p:cNvPr id="4" name="TextBox 3">
            <a:extLst>
              <a:ext uri="{FF2B5EF4-FFF2-40B4-BE49-F238E27FC236}">
                <a16:creationId xmlns:a16="http://schemas.microsoft.com/office/drawing/2014/main" id="{964BC0F7-6DFD-4E74-B053-58857A3002D6}"/>
              </a:ext>
            </a:extLst>
          </p:cNvPr>
          <p:cNvSpPr txBox="1"/>
          <p:nvPr/>
        </p:nvSpPr>
        <p:spPr>
          <a:xfrm>
            <a:off x="8702299" y="5253924"/>
            <a:ext cx="33631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latin typeface="Bembo"/>
              </a:rPr>
              <a:t>**Not a principle of U.S. Belmont Report but noteworthy**</a:t>
            </a:r>
          </a:p>
        </p:txBody>
      </p:sp>
      <p:sp>
        <p:nvSpPr>
          <p:cNvPr id="6" name="Title 1">
            <a:extLst>
              <a:ext uri="{FF2B5EF4-FFF2-40B4-BE49-F238E27FC236}">
                <a16:creationId xmlns:a16="http://schemas.microsoft.com/office/drawing/2014/main" id="{7DB4EC5F-3A40-4E38-8C2F-1270643CBA44}"/>
              </a:ext>
            </a:extLst>
          </p:cNvPr>
          <p:cNvSpPr txBox="1">
            <a:spLocks/>
          </p:cNvSpPr>
          <p:nvPr/>
        </p:nvSpPr>
        <p:spPr>
          <a:xfrm>
            <a:off x="8623516" y="5199305"/>
            <a:ext cx="3431583" cy="757292"/>
          </a:xfrm>
          <a:prstGeom prst="rect">
            <a:avLst/>
          </a:prstGeom>
          <a:ln>
            <a:solidFill>
              <a:srgbClr val="F1CBF7"/>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latin typeface="Bembo"/>
            </a:endParaRPr>
          </a:p>
        </p:txBody>
      </p:sp>
    </p:spTree>
    <p:extLst>
      <p:ext uri="{BB962C8B-B14F-4D97-AF65-F5344CB8AC3E}">
        <p14:creationId xmlns:p14="http://schemas.microsoft.com/office/powerpoint/2010/main" val="3457877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a:p>
            <a:pPr algn="ctr"/>
            <a:endParaRPr lang="en-US">
              <a:cs typeface="Calibri"/>
            </a:endParaRPr>
          </a:p>
        </p:txBody>
      </p:sp>
      <p:sp>
        <p:nvSpPr>
          <p:cNvPr id="2" name="Title 1">
            <a:extLst>
              <a:ext uri="{FF2B5EF4-FFF2-40B4-BE49-F238E27FC236}">
                <a16:creationId xmlns:a16="http://schemas.microsoft.com/office/drawing/2014/main" id="{303BA111-286E-4988-BE5C-D91EC352AEB1}"/>
              </a:ext>
            </a:extLst>
          </p:cNvPr>
          <p:cNvSpPr>
            <a:spLocks noGrp="1"/>
          </p:cNvSpPr>
          <p:nvPr>
            <p:ph type="title"/>
          </p:nvPr>
        </p:nvSpPr>
        <p:spPr>
          <a:xfrm>
            <a:off x="572493" y="238539"/>
            <a:ext cx="11018520" cy="1434415"/>
          </a:xfrm>
        </p:spPr>
        <p:txBody>
          <a:bodyPr anchor="b">
            <a:normAutofit/>
          </a:bodyPr>
          <a:lstStyle/>
          <a:p>
            <a:r>
              <a:rPr lang="en-US" sz="5400">
                <a:solidFill>
                  <a:schemeClr val="bg1"/>
                </a:solidFill>
                <a:cs typeface="Calibri Light"/>
              </a:rPr>
              <a:t>5.2 Specific ethical issues to consider</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5B6E00D-DB2A-48B9-901B-CE492B22B478}"/>
              </a:ext>
            </a:extLst>
          </p:cNvPr>
          <p:cNvSpPr>
            <a:spLocks noGrp="1"/>
          </p:cNvSpPr>
          <p:nvPr>
            <p:ph idx="1"/>
          </p:nvPr>
        </p:nvSpPr>
        <p:spPr>
          <a:xfrm>
            <a:off x="349469" y="2080608"/>
            <a:ext cx="6713552" cy="4035539"/>
          </a:xfrm>
        </p:spPr>
        <p:txBody>
          <a:bodyPr vert="horz" lIns="91440" tIns="45720" rIns="91440" bIns="45720" rtlCol="0" anchor="t">
            <a:normAutofit/>
          </a:bodyPr>
          <a:lstStyle/>
          <a:p>
            <a:pPr marL="0" indent="0" algn="ctr">
              <a:buNone/>
            </a:pPr>
            <a:r>
              <a:rPr lang="en-US" dirty="0">
                <a:solidFill>
                  <a:schemeClr val="bg1"/>
                </a:solidFill>
                <a:cs typeface="Calibri"/>
              </a:rPr>
              <a:t>What is Informed Consent?</a:t>
            </a:r>
            <a:endParaRPr lang="en-US" dirty="0">
              <a:solidFill>
                <a:schemeClr val="bg1"/>
              </a:solidFill>
            </a:endParaRPr>
          </a:p>
          <a:p>
            <a:pPr marL="0" indent="0">
              <a:buNone/>
            </a:pPr>
            <a:r>
              <a:rPr lang="en-US" sz="2200" dirty="0">
                <a:solidFill>
                  <a:schemeClr val="bg1"/>
                </a:solidFill>
                <a:cs typeface="Calibri"/>
              </a:rPr>
              <a:t>The basic elements of the consent process includes:</a:t>
            </a:r>
          </a:p>
          <a:p>
            <a:pPr marL="571500" indent="-571500"/>
            <a:r>
              <a:rPr lang="en-US" sz="2200" dirty="0">
                <a:solidFill>
                  <a:schemeClr val="bg1"/>
                </a:solidFill>
                <a:cs typeface="Calibri"/>
              </a:rPr>
              <a:t>A person voluntarily agrees to participate in a research study</a:t>
            </a:r>
          </a:p>
          <a:p>
            <a:pPr marL="571500" indent="-571500"/>
            <a:r>
              <a:rPr lang="en-US" sz="2200" dirty="0">
                <a:solidFill>
                  <a:schemeClr val="bg1"/>
                </a:solidFill>
                <a:cs typeface="Calibri"/>
              </a:rPr>
              <a:t>Participant is informed of all aspects of the study</a:t>
            </a:r>
            <a:endParaRPr lang="en-US" dirty="0">
              <a:solidFill>
                <a:schemeClr val="bg1"/>
              </a:solidFill>
              <a:cs typeface="Calibri"/>
            </a:endParaRPr>
          </a:p>
          <a:p>
            <a:pPr marL="571500" indent="-571500"/>
            <a:r>
              <a:rPr lang="en-US" sz="2200" dirty="0">
                <a:solidFill>
                  <a:schemeClr val="bg1"/>
                </a:solidFill>
                <a:cs typeface="Calibri"/>
              </a:rPr>
              <a:t>Individual has full understanding of what their participation entails</a:t>
            </a:r>
            <a:endParaRPr lang="en-US" dirty="0">
              <a:solidFill>
                <a:schemeClr val="bg1"/>
              </a:solidFill>
              <a:cs typeface="Calibri"/>
            </a:endParaRPr>
          </a:p>
          <a:p>
            <a:pPr marL="571500" indent="-571500"/>
            <a:r>
              <a:rPr lang="en-US" sz="2200" dirty="0">
                <a:solidFill>
                  <a:schemeClr val="bg1"/>
                </a:solidFill>
                <a:cs typeface="Calibri"/>
              </a:rPr>
              <a:t>The risks and benefits to participating in research study are clear</a:t>
            </a:r>
            <a:endParaRPr lang="en-US" dirty="0">
              <a:solidFill>
                <a:schemeClr val="bg1"/>
              </a:solidFill>
              <a:cs typeface="Calibri"/>
            </a:endParaRPr>
          </a:p>
          <a:p>
            <a:pPr marL="571500" indent="-571500"/>
            <a:r>
              <a:rPr lang="en-US" sz="2200" dirty="0">
                <a:solidFill>
                  <a:schemeClr val="bg1"/>
                </a:solidFill>
                <a:cs typeface="Calibri"/>
              </a:rPr>
              <a:t>Individual can withdraw at any time</a:t>
            </a:r>
            <a:endParaRPr lang="en-US" dirty="0">
              <a:solidFill>
                <a:schemeClr val="bg1"/>
              </a:solidFill>
              <a:cs typeface="Calibri"/>
            </a:endParaRPr>
          </a:p>
          <a:p>
            <a:pPr>
              <a:buFont typeface="Wingdings" panose="020B0604020202020204" pitchFamily="34" charset="0"/>
              <a:buChar char="v"/>
            </a:pPr>
            <a:endParaRPr lang="en-US" sz="2200">
              <a:solidFill>
                <a:schemeClr val="bg1"/>
              </a:solidFill>
              <a:cs typeface="Calibri"/>
            </a:endParaRPr>
          </a:p>
          <a:p>
            <a:pPr>
              <a:buFont typeface="Wingdings" panose="020B0604020202020204" pitchFamily="34" charset="0"/>
              <a:buChar char="v"/>
            </a:pPr>
            <a:endParaRPr lang="en-US" sz="2200">
              <a:solidFill>
                <a:schemeClr val="bg1"/>
              </a:solidFill>
              <a:cs typeface="Calibri"/>
            </a:endParaRPr>
          </a:p>
          <a:p>
            <a:pPr>
              <a:buFont typeface="Wingdings" panose="020B0604020202020204" pitchFamily="34" charset="0"/>
              <a:buChar char="v"/>
            </a:pPr>
            <a:endParaRPr lang="en-US" sz="2200">
              <a:solidFill>
                <a:schemeClr val="bg1"/>
              </a:solidFill>
              <a:ea typeface="+mn-lt"/>
              <a:cs typeface="+mn-lt"/>
            </a:endParaRPr>
          </a:p>
          <a:p>
            <a:pPr>
              <a:buFont typeface="Wingdings" panose="020B0604020202020204" pitchFamily="34" charset="0"/>
              <a:buChar char="v"/>
            </a:pPr>
            <a:endParaRPr lang="en-US" sz="2200">
              <a:solidFill>
                <a:schemeClr val="bg1"/>
              </a:solidFill>
              <a:ea typeface="+mn-lt"/>
              <a:cs typeface="+mn-lt"/>
            </a:endParaRPr>
          </a:p>
          <a:p>
            <a:pPr>
              <a:buFont typeface="Wingdings" panose="020B0604020202020204" pitchFamily="34" charset="0"/>
              <a:buChar char="v"/>
            </a:pPr>
            <a:endParaRPr lang="en-US" sz="2200">
              <a:solidFill>
                <a:schemeClr val="bg1"/>
              </a:solidFill>
              <a:ea typeface="+mn-lt"/>
              <a:cs typeface="+mn-lt"/>
            </a:endParaRPr>
          </a:p>
          <a:p>
            <a:pPr marL="0" indent="0">
              <a:buNone/>
            </a:pPr>
            <a:endParaRPr lang="en-US" sz="2200">
              <a:solidFill>
                <a:srgbClr val="FFFFFF"/>
              </a:solidFill>
              <a:ea typeface="+mn-lt"/>
              <a:cs typeface="+mn-lt"/>
            </a:endParaRPr>
          </a:p>
          <a:p>
            <a:pPr marL="0" indent="0" algn="r">
              <a:buNone/>
            </a:pPr>
            <a:endParaRPr lang="en-US" sz="2200">
              <a:solidFill>
                <a:srgbClr val="000000"/>
              </a:solidFill>
              <a:cs typeface="Calibri"/>
            </a:endParaRPr>
          </a:p>
          <a:p>
            <a:pPr marL="0" indent="0" algn="r">
              <a:buNone/>
            </a:pPr>
            <a:endParaRPr lang="en-US" sz="2200">
              <a:solidFill>
                <a:srgbClr val="000000"/>
              </a:solidFill>
              <a:cs typeface="Calibri"/>
            </a:endParaRPr>
          </a:p>
          <a:p>
            <a:pPr marL="0" indent="0">
              <a:buNone/>
            </a:pPr>
            <a:endParaRPr lang="en-US" sz="2200">
              <a:solidFill>
                <a:srgbClr val="FFFFFF"/>
              </a:solidFill>
              <a:cs typeface="Calibri"/>
            </a:endParaRPr>
          </a:p>
          <a:p>
            <a:pPr>
              <a:buFont typeface="Wingdings" panose="020B0604020202020204" pitchFamily="34" charset="0"/>
              <a:buChar char="v"/>
            </a:pPr>
            <a:endParaRPr lang="en-US" sz="2200">
              <a:cs typeface="Calibri"/>
            </a:endParaRPr>
          </a:p>
        </p:txBody>
      </p:sp>
      <p:pic>
        <p:nvPicPr>
          <p:cNvPr id="3" name="Picture 3" descr="A picture containing writing implement, stationary, pen&#10;&#10;Description automatically generated">
            <a:extLst>
              <a:ext uri="{FF2B5EF4-FFF2-40B4-BE49-F238E27FC236}">
                <a16:creationId xmlns:a16="http://schemas.microsoft.com/office/drawing/2014/main" id="{A7C66AA4-584D-40C6-9B30-21B761F6D588}"/>
              </a:ext>
            </a:extLst>
          </p:cNvPr>
          <p:cNvPicPr>
            <a:picLocks noChangeAspect="1"/>
          </p:cNvPicPr>
          <p:nvPr/>
        </p:nvPicPr>
        <p:blipFill rotWithShape="1">
          <a:blip r:embed="rId2"/>
          <a:srcRect l="3396" r="32388" b="2"/>
          <a:stretch/>
        </p:blipFill>
        <p:spPr>
          <a:xfrm>
            <a:off x="7471219" y="2084684"/>
            <a:ext cx="4126918" cy="4105804"/>
          </a:xfrm>
          <a:prstGeom prst="rect">
            <a:avLst/>
          </a:prstGeom>
        </p:spPr>
      </p:pic>
      <p:sp>
        <p:nvSpPr>
          <p:cNvPr id="4" name="TextBox 3">
            <a:extLst>
              <a:ext uri="{FF2B5EF4-FFF2-40B4-BE49-F238E27FC236}">
                <a16:creationId xmlns:a16="http://schemas.microsoft.com/office/drawing/2014/main" id="{A567CCF2-AD4A-4628-ABF1-3B5BE4A01CD0}"/>
              </a:ext>
            </a:extLst>
          </p:cNvPr>
          <p:cNvSpPr txBox="1"/>
          <p:nvPr/>
        </p:nvSpPr>
        <p:spPr>
          <a:xfrm>
            <a:off x="7530790" y="6341327"/>
            <a:ext cx="4360125" cy="940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1400">
                <a:solidFill>
                  <a:schemeClr val="bg1"/>
                </a:solidFill>
              </a:rPr>
              <a:t>Image</a:t>
            </a:r>
            <a:r>
              <a:rPr lang="en-US" sz="1400">
                <a:solidFill>
                  <a:schemeClr val="bg1"/>
                </a:solidFill>
                <a:ea typeface="+mn-lt"/>
                <a:cs typeface="+mn-lt"/>
              </a:rPr>
              <a:t> by </a:t>
            </a:r>
            <a:r>
              <a:rPr lang="en-US" sz="1400" err="1">
                <a:solidFill>
                  <a:schemeClr val="bg1"/>
                </a:solidFill>
                <a:ea typeface="+mn-lt"/>
                <a:cs typeface="+mn-lt"/>
              </a:rPr>
              <a:t>Pixabay</a:t>
            </a:r>
            <a:r>
              <a:rPr lang="en-US" sz="1400">
                <a:solidFill>
                  <a:schemeClr val="bg1"/>
                </a:solidFill>
                <a:ea typeface="+mn-lt"/>
                <a:cs typeface="+mn-lt"/>
              </a:rPr>
              <a:t>, shared under the </a:t>
            </a:r>
            <a:r>
              <a:rPr lang="en-US" sz="1400" err="1">
                <a:solidFill>
                  <a:schemeClr val="bg1"/>
                </a:solidFill>
                <a:ea typeface="+mn-lt"/>
                <a:cs typeface="+mn-lt"/>
              </a:rPr>
              <a:t>Pixabay</a:t>
            </a:r>
            <a:r>
              <a:rPr lang="en-US" sz="1400">
                <a:solidFill>
                  <a:schemeClr val="bg1"/>
                </a:solidFill>
                <a:ea typeface="+mn-lt"/>
                <a:cs typeface="+mn-lt"/>
              </a:rPr>
              <a:t> license.</a:t>
            </a:r>
            <a:endParaRPr lang="en-US" sz="1400">
              <a:solidFill>
                <a:schemeClr val="bg1"/>
              </a:solidFill>
            </a:endParaRPr>
          </a:p>
          <a:p>
            <a:pPr marL="228600" indent="-228600">
              <a:lnSpc>
                <a:spcPct val="90000"/>
              </a:lnSpc>
              <a:spcBef>
                <a:spcPts val="1000"/>
              </a:spcBef>
            </a:pPr>
            <a:endParaRPr lang="en-US">
              <a:ea typeface="+mn-lt"/>
              <a:cs typeface="+mn-lt"/>
            </a:endParaRPr>
          </a:p>
          <a:p>
            <a:pPr algn="l"/>
            <a:endParaRPr lang="en-US">
              <a:cs typeface="Calibri"/>
            </a:endParaRPr>
          </a:p>
        </p:txBody>
      </p:sp>
    </p:spTree>
    <p:extLst>
      <p:ext uri="{BB962C8B-B14F-4D97-AF65-F5344CB8AC3E}">
        <p14:creationId xmlns:p14="http://schemas.microsoft.com/office/powerpoint/2010/main" val="282701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63C6C5-9B2B-4A91-BA0A-1FC2E60A5E58}"/>
              </a:ext>
            </a:extLst>
          </p:cNvPr>
          <p:cNvSpPr txBox="1"/>
          <p:nvPr/>
        </p:nvSpPr>
        <p:spPr>
          <a:xfrm>
            <a:off x="5978912" y="78059"/>
            <a:ext cx="6060686" cy="68941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cs typeface="Calibri" panose="020F0502020204030204"/>
              </a:rPr>
              <a:t>Protecting Identity</a:t>
            </a:r>
          </a:p>
          <a:p>
            <a:pPr>
              <a:buFont typeface="Wingdings,Sans-Serif"/>
              <a:buChar char="v"/>
            </a:pPr>
            <a:endParaRPr lang="en-US" sz="2200">
              <a:solidFill>
                <a:schemeClr val="bg1"/>
              </a:solidFill>
              <a:ea typeface="+mn-lt"/>
              <a:cs typeface="+mn-lt"/>
            </a:endParaRPr>
          </a:p>
          <a:p>
            <a:pPr>
              <a:buFont typeface="Wingdings,Sans-Serif"/>
              <a:buChar char="v"/>
            </a:pPr>
            <a:r>
              <a:rPr lang="en-US" sz="2200" dirty="0">
                <a:solidFill>
                  <a:schemeClr val="bg1"/>
                </a:solidFill>
                <a:ea typeface="+mn-lt"/>
                <a:cs typeface="+mn-lt"/>
              </a:rPr>
              <a:t>Anonymity </a:t>
            </a:r>
            <a:endParaRPr lang="en-US" dirty="0">
              <a:solidFill>
                <a:schemeClr val="bg1"/>
              </a:solidFill>
              <a:cs typeface="Calibri"/>
            </a:endParaRPr>
          </a:p>
          <a:p>
            <a:endParaRPr lang="en-US" sz="2200">
              <a:solidFill>
                <a:schemeClr val="bg1"/>
              </a:solidFill>
              <a:ea typeface="+mn-lt"/>
              <a:cs typeface="+mn-lt"/>
            </a:endParaRPr>
          </a:p>
          <a:p>
            <a:r>
              <a:rPr lang="en-US" sz="2200" dirty="0">
                <a:solidFill>
                  <a:schemeClr val="bg1"/>
                </a:solidFill>
                <a:ea typeface="+mn-lt"/>
                <a:cs typeface="+mn-lt"/>
              </a:rPr>
              <a:t>Research participant does not provide identifying information</a:t>
            </a:r>
          </a:p>
          <a:p>
            <a:endParaRPr lang="en-US" sz="2200">
              <a:solidFill>
                <a:schemeClr val="bg1"/>
              </a:solidFill>
              <a:ea typeface="+mn-lt"/>
              <a:cs typeface="+mn-lt"/>
            </a:endParaRPr>
          </a:p>
          <a:p>
            <a:r>
              <a:rPr lang="en-US" sz="2200" dirty="0">
                <a:solidFill>
                  <a:schemeClr val="bg1"/>
                </a:solidFill>
                <a:ea typeface="+mn-lt"/>
                <a:cs typeface="+mn-lt"/>
              </a:rPr>
              <a:t>Ex: Surveys , where you do not ask participants for their names.</a:t>
            </a:r>
          </a:p>
          <a:p>
            <a:pPr>
              <a:buFont typeface="Wingdings,Sans-Serif"/>
              <a:buChar char="v"/>
            </a:pPr>
            <a:endParaRPr lang="en-US" sz="2200">
              <a:solidFill>
                <a:schemeClr val="bg1"/>
              </a:solidFill>
              <a:ea typeface="+mn-lt"/>
              <a:cs typeface="+mn-lt"/>
            </a:endParaRPr>
          </a:p>
          <a:p>
            <a:pPr marL="342900" indent="-342900">
              <a:buFont typeface="Wingdings"/>
              <a:buChar char="v"/>
            </a:pPr>
            <a:r>
              <a:rPr lang="en-US" sz="2200" dirty="0">
                <a:solidFill>
                  <a:schemeClr val="bg1"/>
                </a:solidFill>
                <a:ea typeface="+mn-lt"/>
                <a:cs typeface="+mn-lt"/>
              </a:rPr>
              <a:t>Confidentiality</a:t>
            </a:r>
            <a:endParaRPr lang="en-US" dirty="0">
              <a:solidFill>
                <a:schemeClr val="bg1"/>
              </a:solidFill>
              <a:ea typeface="+mn-lt"/>
              <a:cs typeface="+mn-lt"/>
            </a:endParaRPr>
          </a:p>
          <a:p>
            <a:endParaRPr lang="en-US" sz="2200">
              <a:solidFill>
                <a:schemeClr val="bg1"/>
              </a:solidFill>
              <a:cs typeface="Calibri" panose="020F0502020204030204"/>
            </a:endParaRPr>
          </a:p>
          <a:p>
            <a:r>
              <a:rPr lang="en-US" sz="2200" dirty="0">
                <a:solidFill>
                  <a:schemeClr val="bg1"/>
                </a:solidFill>
                <a:cs typeface="Calibri" panose="020F0502020204030204"/>
              </a:rPr>
              <a:t>Research participants identity is known only by the researcher and protected from public exposure.</a:t>
            </a:r>
          </a:p>
          <a:p>
            <a:endParaRPr lang="en-US" sz="2200">
              <a:solidFill>
                <a:schemeClr val="bg1"/>
              </a:solidFill>
              <a:ea typeface="+mn-lt"/>
              <a:cs typeface="+mn-lt"/>
            </a:endParaRPr>
          </a:p>
          <a:p>
            <a:r>
              <a:rPr lang="en-US" sz="2200" dirty="0">
                <a:solidFill>
                  <a:schemeClr val="bg1"/>
                </a:solidFill>
                <a:cs typeface="Calibri" panose="020F0502020204030204"/>
              </a:rPr>
              <a:t>Ex: </a:t>
            </a:r>
            <a:r>
              <a:rPr lang="en-US" sz="2200" dirty="0">
                <a:solidFill>
                  <a:schemeClr val="bg1"/>
                </a:solidFill>
                <a:ea typeface="+mn-lt"/>
                <a:cs typeface="+mn-lt"/>
              </a:rPr>
              <a:t>Maintain session notes in a drawer or on a desk away from visitors to the agency.</a:t>
            </a:r>
          </a:p>
          <a:p>
            <a:endParaRPr lang="en-US" sz="2200">
              <a:solidFill>
                <a:srgbClr val="FFFFFF"/>
              </a:solidFill>
              <a:cs typeface="Calibri" panose="020F0502020204030204"/>
            </a:endParaRPr>
          </a:p>
          <a:p>
            <a:pPr marL="342900" indent="-342900">
              <a:buFont typeface="Wingdings"/>
              <a:buChar char="v"/>
            </a:pPr>
            <a:endParaRPr lang="en-US" sz="2200">
              <a:solidFill>
                <a:srgbClr val="FFFFFF"/>
              </a:solidFill>
              <a:cs typeface="Calibri" panose="020F0502020204030204"/>
            </a:endParaRPr>
          </a:p>
          <a:p>
            <a:pPr marL="285750" indent="-285750">
              <a:buFont typeface="Wingdings"/>
              <a:buChar char="v"/>
            </a:pPr>
            <a:endParaRPr lang="en-US">
              <a:cs typeface="Calibri" panose="020F0502020204030204"/>
            </a:endParaRPr>
          </a:p>
        </p:txBody>
      </p:sp>
      <p:pic>
        <p:nvPicPr>
          <p:cNvPr id="15" name="Picture 18" descr="A picture containing application&#10;&#10;Description automatically generated">
            <a:extLst>
              <a:ext uri="{FF2B5EF4-FFF2-40B4-BE49-F238E27FC236}">
                <a16:creationId xmlns:a16="http://schemas.microsoft.com/office/drawing/2014/main" id="{9C47A5A9-BD1B-494A-81F4-31E2E131EA30}"/>
              </a:ext>
            </a:extLst>
          </p:cNvPr>
          <p:cNvPicPr>
            <a:picLocks noChangeAspect="1"/>
          </p:cNvPicPr>
          <p:nvPr/>
        </p:nvPicPr>
        <p:blipFill>
          <a:blip r:embed="rId2"/>
          <a:stretch>
            <a:fillRect/>
          </a:stretch>
        </p:blipFill>
        <p:spPr>
          <a:xfrm>
            <a:off x="161694" y="845577"/>
            <a:ext cx="5809783" cy="4888065"/>
          </a:xfrm>
          <a:prstGeom prst="rect">
            <a:avLst/>
          </a:prstGeom>
        </p:spPr>
      </p:pic>
    </p:spTree>
    <p:extLst>
      <p:ext uri="{BB962C8B-B14F-4D97-AF65-F5344CB8AC3E}">
        <p14:creationId xmlns:p14="http://schemas.microsoft.com/office/powerpoint/2010/main" val="6261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BC38F-8909-47CF-BD25-92BE21682A60}"/>
              </a:ext>
            </a:extLst>
          </p:cNvPr>
          <p:cNvSpPr>
            <a:spLocks noGrp="1"/>
          </p:cNvSpPr>
          <p:nvPr>
            <p:ph type="title"/>
          </p:nvPr>
        </p:nvSpPr>
        <p:spPr>
          <a:xfrm>
            <a:off x="838200" y="153459"/>
            <a:ext cx="10515600" cy="1325563"/>
          </a:xfrm>
        </p:spPr>
        <p:txBody>
          <a:bodyPr/>
          <a:lstStyle/>
          <a:p>
            <a:r>
              <a:rPr lang="en-US">
                <a:solidFill>
                  <a:schemeClr val="bg1"/>
                </a:solidFill>
                <a:cs typeface="Calibri Light"/>
              </a:rPr>
              <a:t>5.3 Ethics at micro, meso and macro levels</a:t>
            </a:r>
            <a:endParaRPr lang="en-US">
              <a:solidFill>
                <a:schemeClr val="bg1"/>
              </a:solidFill>
            </a:endParaRPr>
          </a:p>
        </p:txBody>
      </p:sp>
      <p:sp>
        <p:nvSpPr>
          <p:cNvPr id="3" name="Content Placeholder 2">
            <a:extLst>
              <a:ext uri="{FF2B5EF4-FFF2-40B4-BE49-F238E27FC236}">
                <a16:creationId xmlns:a16="http://schemas.microsoft.com/office/drawing/2014/main" id="{A5EF5A83-018A-4FCA-88C4-CB967EDEB9AE}"/>
              </a:ext>
            </a:extLst>
          </p:cNvPr>
          <p:cNvSpPr>
            <a:spLocks noGrp="1"/>
          </p:cNvSpPr>
          <p:nvPr>
            <p:ph idx="1"/>
          </p:nvPr>
        </p:nvSpPr>
        <p:spPr>
          <a:xfrm>
            <a:off x="104423" y="1359959"/>
            <a:ext cx="11954932" cy="5437891"/>
          </a:xfrm>
        </p:spPr>
        <p:txBody>
          <a:bodyPr vert="horz" lIns="91440" tIns="45720" rIns="91440" bIns="45720" rtlCol="0" anchor="t">
            <a:normAutofit lnSpcReduction="10000"/>
          </a:bodyPr>
          <a:lstStyle/>
          <a:p>
            <a:pPr marL="0" indent="0">
              <a:buNone/>
            </a:pPr>
            <a:r>
              <a:rPr lang="en-US" sz="2400">
                <a:solidFill>
                  <a:schemeClr val="bg1"/>
                </a:solidFill>
                <a:cs typeface="Calibri"/>
              </a:rPr>
              <a:t>As social workers, we are constantly looking at the bigger picture while working with smaller details</a:t>
            </a:r>
          </a:p>
          <a:p>
            <a:r>
              <a:rPr lang="en-US" sz="2400">
                <a:solidFill>
                  <a:schemeClr val="bg1"/>
                </a:solidFill>
                <a:cs typeface="Calibri"/>
              </a:rPr>
              <a:t>Micro (individual): consider your own conduct and the rights of research participants </a:t>
            </a:r>
          </a:p>
          <a:p>
            <a:pPr lvl="1"/>
            <a:r>
              <a:rPr lang="en-US" sz="2000">
                <a:solidFill>
                  <a:schemeClr val="bg1"/>
                </a:solidFill>
                <a:cs typeface="Calibri"/>
              </a:rPr>
              <a:t>Knowing your identity and purpose of research</a:t>
            </a:r>
          </a:p>
          <a:p>
            <a:pPr lvl="1"/>
            <a:r>
              <a:rPr lang="en-US" sz="2000">
                <a:solidFill>
                  <a:schemeClr val="bg1"/>
                </a:solidFill>
                <a:cs typeface="Calibri"/>
              </a:rPr>
              <a:t>What rights do participants have in your research?</a:t>
            </a:r>
          </a:p>
          <a:p>
            <a:pPr lvl="1"/>
            <a:endParaRPr lang="en-US" sz="2000">
              <a:solidFill>
                <a:schemeClr val="bg1"/>
              </a:solidFill>
              <a:cs typeface="Calibri"/>
            </a:endParaRPr>
          </a:p>
          <a:p>
            <a:r>
              <a:rPr lang="en-US" sz="2400">
                <a:solidFill>
                  <a:schemeClr val="bg1"/>
                </a:solidFill>
                <a:cs typeface="Calibri"/>
              </a:rPr>
              <a:t>Meso (group) : </a:t>
            </a:r>
            <a:r>
              <a:rPr lang="en-US" sz="2400">
                <a:solidFill>
                  <a:schemeClr val="bg1"/>
                </a:solidFill>
                <a:ea typeface="+mn-lt"/>
                <a:cs typeface="+mn-lt"/>
              </a:rPr>
              <a:t>consider the expectations of the profession, any organizations that may have funded the research, and the communities affected by the research</a:t>
            </a:r>
            <a:endParaRPr lang="en-US" sz="2400">
              <a:solidFill>
                <a:schemeClr val="bg1"/>
              </a:solidFill>
              <a:cs typeface="Calibri"/>
            </a:endParaRPr>
          </a:p>
          <a:p>
            <a:pPr lvl="1"/>
            <a:r>
              <a:rPr lang="en-US" sz="2000">
                <a:solidFill>
                  <a:schemeClr val="bg1"/>
                </a:solidFill>
                <a:cs typeface="Calibri"/>
              </a:rPr>
              <a:t>Be aware to not fall into confirmation bias or perpetuate negative stereotypes</a:t>
            </a:r>
          </a:p>
          <a:p>
            <a:pPr lvl="1"/>
            <a:r>
              <a:rPr lang="en-US" sz="2000">
                <a:solidFill>
                  <a:schemeClr val="bg1"/>
                </a:solidFill>
                <a:cs typeface="Calibri"/>
              </a:rPr>
              <a:t>Results should identify important areas for social workers to intervene NOT damage communities/groups - how do the results impact the target population(s)?</a:t>
            </a:r>
          </a:p>
          <a:p>
            <a:endParaRPr lang="en-US" sz="2400">
              <a:solidFill>
                <a:schemeClr val="bg1"/>
              </a:solidFill>
              <a:cs typeface="Calibri"/>
            </a:endParaRPr>
          </a:p>
          <a:p>
            <a:r>
              <a:rPr lang="en-US" sz="2400">
                <a:solidFill>
                  <a:schemeClr val="bg1"/>
                </a:solidFill>
                <a:cs typeface="Calibri"/>
              </a:rPr>
              <a:t>Macro (society): </a:t>
            </a:r>
            <a:r>
              <a:rPr lang="en-US" sz="2400">
                <a:solidFill>
                  <a:schemeClr val="bg1"/>
                </a:solidFill>
                <a:ea typeface="+mn-lt"/>
                <a:cs typeface="+mn-lt"/>
              </a:rPr>
              <a:t>consider the duty to and the expectations of society with respect to social scientific research </a:t>
            </a:r>
            <a:endParaRPr lang="en-US">
              <a:solidFill>
                <a:schemeClr val="bg1"/>
              </a:solidFill>
              <a:ea typeface="+mn-lt"/>
              <a:cs typeface="+mn-lt"/>
            </a:endParaRPr>
          </a:p>
          <a:p>
            <a:pPr lvl="1"/>
            <a:r>
              <a:rPr lang="en-US" sz="2000">
                <a:solidFill>
                  <a:schemeClr val="bg1"/>
                </a:solidFill>
                <a:cs typeface="Calibri"/>
              </a:rPr>
              <a:t>How will this research live on?</a:t>
            </a:r>
          </a:p>
          <a:p>
            <a:pPr lvl="1"/>
            <a:endParaRPr lang="en-US" sz="2000">
              <a:solidFill>
                <a:schemeClr val="bg1"/>
              </a:solidFill>
              <a:cs typeface="Calibri"/>
            </a:endParaRPr>
          </a:p>
          <a:p>
            <a:endParaRPr lang="en-US" sz="2400">
              <a:solidFill>
                <a:schemeClr val="bg1"/>
              </a:solidFill>
              <a:cs typeface="Calibri"/>
            </a:endParaRPr>
          </a:p>
        </p:txBody>
      </p:sp>
    </p:spTree>
    <p:extLst>
      <p:ext uri="{BB962C8B-B14F-4D97-AF65-F5344CB8AC3E}">
        <p14:creationId xmlns:p14="http://schemas.microsoft.com/office/powerpoint/2010/main" val="398157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F5A83-018A-4FCA-88C4-CB967EDEB9AE}"/>
              </a:ext>
            </a:extLst>
          </p:cNvPr>
          <p:cNvSpPr>
            <a:spLocks noGrp="1"/>
          </p:cNvSpPr>
          <p:nvPr>
            <p:ph idx="1"/>
          </p:nvPr>
        </p:nvSpPr>
        <p:spPr/>
        <p:txBody>
          <a:bodyPr vert="horz" lIns="91440" tIns="45720" rIns="91440" bIns="45720" rtlCol="0" anchor="t">
            <a:normAutofit/>
          </a:bodyPr>
          <a:lstStyle/>
          <a:p>
            <a:pPr marL="0" indent="0">
              <a:buNone/>
            </a:pPr>
            <a:endParaRPr lang="en-US">
              <a:solidFill>
                <a:schemeClr val="bg1"/>
              </a:solidFill>
              <a:cs typeface="Calibri"/>
            </a:endParaRPr>
          </a:p>
          <a:p>
            <a:endParaRPr lang="en-US">
              <a:solidFill>
                <a:schemeClr val="bg1"/>
              </a:solidFill>
              <a:cs typeface="Calibri"/>
            </a:endParaRPr>
          </a:p>
        </p:txBody>
      </p:sp>
      <p:pic>
        <p:nvPicPr>
          <p:cNvPr id="5" name="Picture 5" descr="Table&#10;&#10;Description automatically generated">
            <a:extLst>
              <a:ext uri="{FF2B5EF4-FFF2-40B4-BE49-F238E27FC236}">
                <a16:creationId xmlns:a16="http://schemas.microsoft.com/office/drawing/2014/main" id="{96EC32CE-AEB7-4A6D-8ECF-432A7F4463D5}"/>
              </a:ext>
            </a:extLst>
          </p:cNvPr>
          <p:cNvPicPr>
            <a:picLocks noChangeAspect="1"/>
          </p:cNvPicPr>
          <p:nvPr/>
        </p:nvPicPr>
        <p:blipFill>
          <a:blip r:embed="rId2"/>
          <a:stretch>
            <a:fillRect/>
          </a:stretch>
        </p:blipFill>
        <p:spPr>
          <a:xfrm>
            <a:off x="1787090" y="1825687"/>
            <a:ext cx="8271125" cy="4851708"/>
          </a:xfrm>
          <a:prstGeom prst="rect">
            <a:avLst/>
          </a:prstGeom>
        </p:spPr>
      </p:pic>
      <p:sp>
        <p:nvSpPr>
          <p:cNvPr id="4" name="Title 1">
            <a:extLst>
              <a:ext uri="{FF2B5EF4-FFF2-40B4-BE49-F238E27FC236}">
                <a16:creationId xmlns:a16="http://schemas.microsoft.com/office/drawing/2014/main" id="{C26A121C-6406-41BF-A6E7-6F56259C18EB}"/>
              </a:ext>
            </a:extLst>
          </p:cNvPr>
          <p:cNvSpPr txBox="1">
            <a:spLocks/>
          </p:cNvSpPr>
          <p:nvPr/>
        </p:nvSpPr>
        <p:spPr>
          <a:xfrm>
            <a:off x="838200" y="365125"/>
            <a:ext cx="10515600" cy="1325563"/>
          </a:xfrm>
          <a:prstGeom prst="rect">
            <a:avLst/>
          </a:prstGeom>
          <a:ln>
            <a:solidFill>
              <a:srgbClr val="F1CBF7"/>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latin typeface="Bembo"/>
            </a:endParaRPr>
          </a:p>
        </p:txBody>
      </p:sp>
      <p:sp>
        <p:nvSpPr>
          <p:cNvPr id="8" name="Title 7">
            <a:extLst>
              <a:ext uri="{FF2B5EF4-FFF2-40B4-BE49-F238E27FC236}">
                <a16:creationId xmlns:a16="http://schemas.microsoft.com/office/drawing/2014/main" id="{817B3C05-82AC-4D5C-9A9F-4C48AC481907}"/>
              </a:ext>
            </a:extLst>
          </p:cNvPr>
          <p:cNvSpPr>
            <a:spLocks noGrp="1"/>
          </p:cNvSpPr>
          <p:nvPr>
            <p:ph type="title"/>
          </p:nvPr>
        </p:nvSpPr>
        <p:spPr/>
        <p:txBody>
          <a:bodyPr/>
          <a:lstStyle/>
          <a:p>
            <a:pPr algn="ctr"/>
            <a:r>
              <a:rPr lang="en-US" dirty="0">
                <a:solidFill>
                  <a:schemeClr val="bg1"/>
                </a:solidFill>
                <a:latin typeface="Bembo"/>
                <a:cs typeface="Calibri Light"/>
              </a:rPr>
              <a:t>Questions to Ask Yourself</a:t>
            </a:r>
            <a:endParaRPr lang="en-US">
              <a:solidFill>
                <a:schemeClr val="bg1"/>
              </a:solidFill>
              <a:latin typeface="Bembo"/>
            </a:endParaRPr>
          </a:p>
        </p:txBody>
      </p:sp>
    </p:spTree>
    <p:extLst>
      <p:ext uri="{BB962C8B-B14F-4D97-AF65-F5344CB8AC3E}">
        <p14:creationId xmlns:p14="http://schemas.microsoft.com/office/powerpoint/2010/main" val="3308310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BC38F-8909-47CF-BD25-92BE21682A60}"/>
              </a:ext>
            </a:extLst>
          </p:cNvPr>
          <p:cNvSpPr>
            <a:spLocks noGrp="1"/>
          </p:cNvSpPr>
          <p:nvPr>
            <p:ph type="title"/>
          </p:nvPr>
        </p:nvSpPr>
        <p:spPr>
          <a:xfrm>
            <a:off x="256116" y="-68792"/>
            <a:ext cx="11817350" cy="1325563"/>
          </a:xfrm>
        </p:spPr>
        <p:txBody>
          <a:bodyPr/>
          <a:lstStyle/>
          <a:p>
            <a:r>
              <a:rPr lang="en-US">
                <a:solidFill>
                  <a:schemeClr val="bg1"/>
                </a:solidFill>
                <a:cs typeface="Calibri Light"/>
              </a:rPr>
              <a:t>5.4 The Practice of science vs. The uses of science </a:t>
            </a:r>
            <a:endParaRPr lang="en-US">
              <a:solidFill>
                <a:schemeClr val="bg1"/>
              </a:solidFill>
            </a:endParaRPr>
          </a:p>
        </p:txBody>
      </p:sp>
      <p:sp>
        <p:nvSpPr>
          <p:cNvPr id="3" name="Content Placeholder 2">
            <a:extLst>
              <a:ext uri="{FF2B5EF4-FFF2-40B4-BE49-F238E27FC236}">
                <a16:creationId xmlns:a16="http://schemas.microsoft.com/office/drawing/2014/main" id="{A5EF5A83-018A-4FCA-88C4-CB967EDEB9AE}"/>
              </a:ext>
            </a:extLst>
          </p:cNvPr>
          <p:cNvSpPr>
            <a:spLocks noGrp="1"/>
          </p:cNvSpPr>
          <p:nvPr>
            <p:ph idx="1"/>
          </p:nvPr>
        </p:nvSpPr>
        <p:spPr>
          <a:xfrm>
            <a:off x="531284" y="915459"/>
            <a:ext cx="11013017" cy="3652838"/>
          </a:xfrm>
        </p:spPr>
        <p:txBody>
          <a:bodyPr vert="horz" lIns="91440" tIns="45720" rIns="91440" bIns="45720" rtlCol="0" anchor="t">
            <a:normAutofit/>
          </a:bodyPr>
          <a:lstStyle/>
          <a:p>
            <a:pPr marL="0" indent="0">
              <a:buNone/>
            </a:pPr>
            <a:r>
              <a:rPr lang="en-US">
                <a:solidFill>
                  <a:schemeClr val="bg1"/>
                </a:solidFill>
                <a:cs typeface="Calibri"/>
              </a:rPr>
              <a:t>Research ethics: Involves how research is conducted and how the data collected is used. </a:t>
            </a:r>
            <a:endParaRPr lang="en-US"/>
          </a:p>
          <a:p>
            <a:pPr lvl="1"/>
            <a:r>
              <a:rPr lang="en-US">
                <a:solidFill>
                  <a:schemeClr val="bg1"/>
                </a:solidFill>
                <a:cs typeface="Calibri"/>
              </a:rPr>
              <a:t>Personal and institutional ethical principles</a:t>
            </a:r>
          </a:p>
          <a:p>
            <a:pPr lvl="1"/>
            <a:r>
              <a:rPr lang="en-US">
                <a:solidFill>
                  <a:schemeClr val="bg1"/>
                </a:solidFill>
                <a:cs typeface="Calibri"/>
              </a:rPr>
              <a:t>Social workers must be transparent during their research procedures as well as their findings. </a:t>
            </a:r>
          </a:p>
          <a:p>
            <a:pPr lvl="1"/>
            <a:r>
              <a:rPr lang="en-US">
                <a:solidFill>
                  <a:schemeClr val="bg1"/>
                </a:solidFill>
                <a:cs typeface="Calibri"/>
              </a:rPr>
              <a:t>Honesty is important from the beginning of the process until then end </a:t>
            </a:r>
          </a:p>
          <a:p>
            <a:pPr marL="1371600" lvl="2" indent="-457200">
              <a:buAutoNum type="arabicPeriod"/>
            </a:pPr>
            <a:r>
              <a:rPr lang="en-US">
                <a:solidFill>
                  <a:schemeClr val="bg1"/>
                </a:solidFill>
                <a:ea typeface="+mn-lt"/>
                <a:cs typeface="+mn-lt"/>
              </a:rPr>
              <a:t>Identifying/recruiting  </a:t>
            </a:r>
          </a:p>
          <a:p>
            <a:pPr marL="1371600" lvl="2" indent="-457200">
              <a:buAutoNum type="arabicPeriod"/>
            </a:pPr>
            <a:r>
              <a:rPr lang="en-US">
                <a:solidFill>
                  <a:schemeClr val="bg1"/>
                </a:solidFill>
                <a:cs typeface="Calibri"/>
              </a:rPr>
              <a:t>Collecting/ analyzing data </a:t>
            </a:r>
          </a:p>
          <a:p>
            <a:pPr marL="1371600" lvl="2" indent="-457200">
              <a:buAutoNum type="arabicPeriod"/>
            </a:pPr>
            <a:r>
              <a:rPr lang="en-US">
                <a:solidFill>
                  <a:schemeClr val="bg1"/>
                </a:solidFill>
                <a:cs typeface="Calibri"/>
              </a:rPr>
              <a:t>Gathering results </a:t>
            </a:r>
          </a:p>
          <a:p>
            <a:pPr marL="1371600" lvl="2" indent="-457200">
              <a:buAutoNum type="arabicPeriod"/>
            </a:pPr>
            <a:endParaRPr lang="en-US">
              <a:solidFill>
                <a:schemeClr val="bg1"/>
              </a:solidFill>
              <a:cs typeface="Calibri"/>
            </a:endParaRPr>
          </a:p>
          <a:p>
            <a:pPr marL="1371600" lvl="2" indent="-457200">
              <a:buAutoNum type="arabicPeriod"/>
            </a:pPr>
            <a:endParaRPr lang="en-US">
              <a:solidFill>
                <a:schemeClr val="bg1"/>
              </a:solidFill>
              <a:cs typeface="Calibri"/>
            </a:endParaRPr>
          </a:p>
          <a:p>
            <a:pPr marL="914400" lvl="2" indent="0">
              <a:buNone/>
            </a:pPr>
            <a:endParaRPr lang="en-US">
              <a:solidFill>
                <a:schemeClr val="bg1"/>
              </a:solidFill>
              <a:cs typeface="Calibri"/>
            </a:endParaRPr>
          </a:p>
        </p:txBody>
      </p:sp>
      <p:sp>
        <p:nvSpPr>
          <p:cNvPr id="5" name="Content Placeholder 2">
            <a:extLst>
              <a:ext uri="{FF2B5EF4-FFF2-40B4-BE49-F238E27FC236}">
                <a16:creationId xmlns:a16="http://schemas.microsoft.com/office/drawing/2014/main" id="{FFC54FA0-E1CD-4F05-9A56-EC5A2BD25712}"/>
              </a:ext>
            </a:extLst>
          </p:cNvPr>
          <p:cNvSpPr txBox="1">
            <a:spLocks/>
          </p:cNvSpPr>
          <p:nvPr/>
        </p:nvSpPr>
        <p:spPr>
          <a:xfrm>
            <a:off x="535517" y="4360872"/>
            <a:ext cx="11009223" cy="22117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cs typeface="Calibri"/>
              </a:rPr>
              <a:t>Social policies are established when researchers fully disclose how they conducted research. </a:t>
            </a:r>
          </a:p>
          <a:p>
            <a:pPr marL="914400" lvl="1" indent="-457200"/>
            <a:r>
              <a:rPr lang="en-US">
                <a:solidFill>
                  <a:schemeClr val="bg1"/>
                </a:solidFill>
                <a:cs typeface="Calibri"/>
              </a:rPr>
              <a:t>Legitimize research findings </a:t>
            </a:r>
          </a:p>
          <a:p>
            <a:pPr marL="914400" lvl="1" indent="-457200"/>
            <a:r>
              <a:rPr lang="en-US">
                <a:solidFill>
                  <a:schemeClr val="bg1"/>
                </a:solidFill>
                <a:cs typeface="Calibri"/>
              </a:rPr>
              <a:t>Honest about weaknesses and strengths in the study </a:t>
            </a:r>
          </a:p>
          <a:p>
            <a:pPr marL="914400" lvl="1" indent="-457200"/>
            <a:r>
              <a:rPr lang="en-US">
                <a:solidFill>
                  <a:schemeClr val="bg1"/>
                </a:solidFill>
                <a:cs typeface="Calibri"/>
              </a:rPr>
              <a:t>Research should be able to be replicated </a:t>
            </a:r>
          </a:p>
          <a:p>
            <a:pPr marL="914400" lvl="1" indent="-457200"/>
            <a:endParaRPr lang="en-US">
              <a:solidFill>
                <a:schemeClr val="bg1"/>
              </a:solidFill>
              <a:cs typeface="Calibri"/>
            </a:endParaRPr>
          </a:p>
          <a:p>
            <a:pPr marL="914400" lvl="1" indent="-457200"/>
            <a:endParaRPr lang="en-US">
              <a:solidFill>
                <a:schemeClr val="bg1"/>
              </a:solidFill>
              <a:cs typeface="Calibri"/>
            </a:endParaRPr>
          </a:p>
          <a:p>
            <a:pPr marL="914400" lvl="1" indent="-457200"/>
            <a:endParaRPr lang="en-US">
              <a:solidFill>
                <a:schemeClr val="bg1"/>
              </a:solidFill>
              <a:cs typeface="Calibri"/>
            </a:endParaRPr>
          </a:p>
          <a:p>
            <a:pPr marL="914400" lvl="1" indent="-457200"/>
            <a:endParaRPr lang="en-US">
              <a:solidFill>
                <a:schemeClr val="bg1"/>
              </a:solidFill>
              <a:cs typeface="Calibri"/>
            </a:endParaRPr>
          </a:p>
          <a:p>
            <a:pPr marL="914400" lvl="1" indent="-457200"/>
            <a:endParaRPr lang="en-US">
              <a:solidFill>
                <a:schemeClr val="bg1"/>
              </a:solidFill>
              <a:cs typeface="Calibri"/>
            </a:endParaRPr>
          </a:p>
          <a:p>
            <a:pPr marL="914400" lvl="1" indent="-457200"/>
            <a:endParaRPr lang="en-US">
              <a:solidFill>
                <a:schemeClr val="bg1"/>
              </a:solidFill>
              <a:cs typeface="Calibri"/>
            </a:endParaRPr>
          </a:p>
          <a:p>
            <a:pPr marL="0" indent="0">
              <a:buNone/>
            </a:pPr>
            <a:endParaRPr lang="en-US">
              <a:solidFill>
                <a:schemeClr val="bg1"/>
              </a:solidFill>
              <a:cs typeface="Calibri"/>
            </a:endParaRPr>
          </a:p>
          <a:p>
            <a:pPr marL="1371600" lvl="2" indent="-457200">
              <a:buAutoNum type="arabicPeriod"/>
            </a:pPr>
            <a:endParaRPr lang="en-US">
              <a:solidFill>
                <a:schemeClr val="bg1"/>
              </a:solidFill>
              <a:cs typeface="Calibri"/>
            </a:endParaRPr>
          </a:p>
          <a:p>
            <a:pPr marL="914400" lvl="2" indent="0">
              <a:buNone/>
            </a:pPr>
            <a:endParaRPr lang="en-US">
              <a:solidFill>
                <a:schemeClr val="bg1"/>
              </a:solidFill>
              <a:cs typeface="Calibri"/>
            </a:endParaRPr>
          </a:p>
        </p:txBody>
      </p:sp>
    </p:spTree>
    <p:extLst>
      <p:ext uri="{BB962C8B-B14F-4D97-AF65-F5344CB8AC3E}">
        <p14:creationId xmlns:p14="http://schemas.microsoft.com/office/powerpoint/2010/main" val="3520146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A534114799B447BF36390A009779E3" ma:contentTypeVersion="7" ma:contentTypeDescription="Create a new document." ma:contentTypeScope="" ma:versionID="5d7e3c108f284e0ad220e0716213f7e2">
  <xsd:schema xmlns:xsd="http://www.w3.org/2001/XMLSchema" xmlns:xs="http://www.w3.org/2001/XMLSchema" xmlns:p="http://schemas.microsoft.com/office/2006/metadata/properties" xmlns:ns3="621c5b89-29e3-4ca1-b3bd-5d5616226a21" xmlns:ns4="31044d1b-22c7-4a09-bd6b-c8790f1c3d5e" targetNamespace="http://schemas.microsoft.com/office/2006/metadata/properties" ma:root="true" ma:fieldsID="5a877547164c8b587609d6806635e3e8" ns3:_="" ns4:_="">
    <xsd:import namespace="621c5b89-29e3-4ca1-b3bd-5d5616226a21"/>
    <xsd:import namespace="31044d1b-22c7-4a09-bd6b-c8790f1c3d5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1c5b89-29e3-4ca1-b3bd-5d5616226a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44d1b-22c7-4a09-bd6b-c8790f1c3d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7B113F-9816-460B-963A-5E57C290379F}">
  <ds:schemaRefs>
    <ds:schemaRef ds:uri="31044d1b-22c7-4a09-bd6b-c8790f1c3d5e"/>
    <ds:schemaRef ds:uri="621c5b89-29e3-4ca1-b3bd-5d5616226a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79238C2-07C3-4FF1-A87C-1E815EAE55FA}">
  <ds:schemaRefs>
    <ds:schemaRef ds:uri="http://schemas.microsoft.com/sharepoint/v3/contenttype/forms"/>
  </ds:schemaRefs>
</ds:datastoreItem>
</file>

<file path=customXml/itemProps3.xml><?xml version="1.0" encoding="utf-8"?>
<ds:datastoreItem xmlns:ds="http://schemas.openxmlformats.org/officeDocument/2006/customXml" ds:itemID="{84D380AE-41DF-4583-9DD6-812BCD5C2FD6}">
  <ds:schemaRefs>
    <ds:schemaRef ds:uri="31044d1b-22c7-4a09-bd6b-c8790f1c3d5e"/>
    <ds:schemaRef ds:uri="621c5b89-29e3-4ca1-b3bd-5d5616226a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3</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Ethics in Social Work Research</vt:lpstr>
      <vt:lpstr>Ice Breaker</vt:lpstr>
      <vt:lpstr>Belmont Report </vt:lpstr>
      <vt:lpstr>Belmont Report </vt:lpstr>
      <vt:lpstr>5.2 Specific ethical issues to consider</vt:lpstr>
      <vt:lpstr>PowerPoint Presentation</vt:lpstr>
      <vt:lpstr>5.3 Ethics at micro, meso and macro levels</vt:lpstr>
      <vt:lpstr>Questions to Ask Yourself</vt:lpstr>
      <vt:lpstr>5.4 The Practice of science vs. The uses of science </vt:lpstr>
      <vt:lpstr>PowerPoint Presentation</vt:lpstr>
      <vt:lpstr>Discussion</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Social Work Research</dc:title>
  <dc:creator>Jose Henry</dc:creator>
  <cp:revision>125</cp:revision>
  <dcterms:created xsi:type="dcterms:W3CDTF">2021-10-11T20:42:10Z</dcterms:created>
  <dcterms:modified xsi:type="dcterms:W3CDTF">2021-10-20T13:53:52Z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0x01010088A534114799B447BF36390A009779E3</vt:lpwstr>
  </property>
</Properties>
</file>